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64" r:id="rId6"/>
    <p:sldId id="422" r:id="rId7"/>
    <p:sldId id="434" r:id="rId8"/>
    <p:sldId id="429" r:id="rId9"/>
    <p:sldId id="435" r:id="rId10"/>
    <p:sldId id="438" r:id="rId11"/>
    <p:sldId id="437" r:id="rId12"/>
    <p:sldId id="439" r:id="rId13"/>
  </p:sldIdLst>
  <p:sldSz cx="12192000" cy="6858000"/>
  <p:notesSz cx="6858000" cy="9144000"/>
  <p:custDataLst>
    <p:tags r:id="rId1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Peary" userId="7f3ba71e-4309-4565-8b4b-1daaab8cfe50" providerId="ADAL" clId="{D29C1B79-DF08-4D89-BC55-748D5E1EEF99}"/>
    <pc:docChg chg="custSel modSld">
      <pc:chgData name="Hannah Peary" userId="7f3ba71e-4309-4565-8b4b-1daaab8cfe50" providerId="ADAL" clId="{D29C1B79-DF08-4D89-BC55-748D5E1EEF99}" dt="2022-08-26T02:45:19.103" v="0" actId="478"/>
      <pc:docMkLst>
        <pc:docMk/>
      </pc:docMkLst>
      <pc:sldChg chg="delSp mod">
        <pc:chgData name="Hannah Peary" userId="7f3ba71e-4309-4565-8b4b-1daaab8cfe50" providerId="ADAL" clId="{D29C1B79-DF08-4D89-BC55-748D5E1EEF99}" dt="2022-08-26T02:45:19.103" v="0" actId="478"/>
        <pc:sldMkLst>
          <pc:docMk/>
          <pc:sldMk cId="3752687076" sldId="264"/>
        </pc:sldMkLst>
        <pc:spChg chg="del">
          <ac:chgData name="Hannah Peary" userId="7f3ba71e-4309-4565-8b4b-1daaab8cfe50" providerId="ADAL" clId="{D29C1B79-DF08-4D89-BC55-748D5E1EEF99}" dt="2022-08-26T02:45:19.103" v="0" actId="478"/>
          <ac:spMkLst>
            <pc:docMk/>
            <pc:sldMk cId="3752687076" sldId="264"/>
            <ac:spMk id="2" creationId="{35BBFE0D-214C-B6D0-A439-9ADFC153A0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E746F-FF97-47C9-8047-5C533708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7CACD0-A3DC-4D1E-80EF-6047F19EE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83A2BE-D275-4F1A-8F15-B26BDB18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9B1CA3-CD57-42B1-BF25-84B378CB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F54107-D5F4-496E-9C82-75544CF2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37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E41A6-B30F-4C50-B351-2F36C50D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8EE0A2-5C9C-4775-968A-28A0439B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963870-EBDF-44AC-9CDA-9905D6A1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BA0F55-EC0A-49B7-8E9B-95D3D94B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C76C62-C701-47B3-9BCC-53006194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27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493BE74-AF3B-41E5-BE22-0A5D2D9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70FAF6-E41B-48D2-AE13-557CB38B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3B1467-EC17-4AE6-8E05-C4F4C077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29557D-1376-4642-8A75-81A3260A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686863-957E-4C9F-93FD-96752ACA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85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65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C5911-AC45-4830-A738-607B11DE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FA5CE89-22DC-42A5-8E28-46FF88C93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BC276A-3DEC-4453-8843-75840FF9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AF0BFF-9066-4973-8E4E-984260B7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9F3ADC-0223-4BE1-B30F-182112B0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7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20D08-A6C5-4582-9B92-CC9C5914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EE0A52-F08A-4AA1-9153-1421B7D3B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15B115-3C81-4F81-B602-6F27A6B2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88054B-7853-4A77-B3A6-29621D3D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6C3F74-A38B-43B3-9800-BE5075B8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05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1A7C4-1B29-4486-8673-77E102C4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6FDE3D-8570-45BD-AE49-465E2D7B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047FAB-E11A-4AEC-8989-6D2127F3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7541A5-49FF-4E95-9BA4-DDED3DB9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FC235C-15E4-4787-9B2D-5664A3A2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93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7A5AF-A268-4865-9E7B-523C8245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69D9F5-16D3-4BE2-9DB7-FF99008C7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D77103-5A0F-4B4E-B283-BBA12AEED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10FEE5-E273-4DB0-8373-8F5D9D86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F05EF9-41FF-43B0-84F9-08D896DB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A11730-7447-4212-9E3A-36460620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61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95670-1B93-4136-90C8-10279F8C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1558BC-645C-4886-AEB4-259534A4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0EBAA8-8119-4FE6-8F19-64EEF424C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6B623C-9806-486E-931F-2FB220E47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F26CD8-F45A-4E5B-860B-1B4464798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EA5832C-2059-4E86-AA74-2FAC9DFF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F86B852-D110-4978-A084-50130D5D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39C721-CEEA-4386-814E-44FCB80C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35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88630-1297-4111-9DB3-7F778239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65D2C24-1A30-4FDA-8A6D-F3A9092E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D3DEB5-EE9D-4F55-A0FF-760A68DF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0CA1E5-64CF-4727-B4E0-F9D7D3BA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90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6A5220-5BD4-4737-8A0E-54D370F0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B49C2CF-42F2-4DD9-BD78-05B0DFC6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32EC0D-5632-41CE-9BA3-9AC725A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27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CD4BBC-0F6B-452F-8745-B3A1517E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32CC3-14E8-4F24-AA6E-9C5C2FAD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D8D378-3F7A-4FE9-BD2F-49BCA4B2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22D5D-A431-4428-9082-65F0DF47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B02CB6-88F7-4CB8-93A1-9C572BFA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77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F95816-175F-403F-8445-B01B6C1F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523EB0-874E-45A9-979D-898AD2DC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2BD5C-0BB1-4B17-8A5A-FA3F7E208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9007E7-1713-4C7F-B995-78D23514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5462F4-EBDF-49D7-8704-BE21BB1E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70244A-D540-4E0F-8A60-0F30638D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74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A4C3A0-CB9D-459D-81C0-129CD10A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2235595-D71D-41EB-B82B-B82211433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DB63DC-D23C-40E7-88F7-E4324FB61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CE720A-5721-4189-8D68-F9482347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AE602F-7C4B-42F9-992D-15D611B8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AA4489-98CB-4623-B56A-E69754A6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1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B56B1-A978-4477-8614-CF7ACDF5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1188965-4126-464E-BE52-52520600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959A67-BA4D-4624-A1AB-2E624270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C286B7-3BBB-40ED-8A7A-4C92DDD0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F09EFE-4D6D-469A-A8AD-563DF49F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07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F9B04BF-5FEC-411E-9370-2AB19A458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0DC76F-8C87-471A-BF0F-84CC76D88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D369F8-A4AE-442C-BE06-5861D0ED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DDB182-0154-4969-BFDE-6C2D4F21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10AEE5-3DDD-4A3B-AEE4-63447D64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8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6A0C7C-8845-469E-8A35-61FF3A26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B2ABD0-CA14-43A7-A34B-0C9AAB1AA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B74F6C-F24F-4AFD-8BD9-93814A5F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C4E5B3-2E14-4DAA-8D59-6AA45C2A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21D76A-FEF2-459D-AE4B-D6F273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42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8F9FA6-A6B8-4C89-B0AF-A4DE336E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760F77-FFE2-42E9-BE95-BEB421F8A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B870D7-1E85-48EE-A7A4-823CB1FD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15D7706-9293-4A84-8D36-B2C893F3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603891-22B6-49C1-B3C0-C3AF9FC9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B30C83-8D25-4833-9727-A532D6F8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61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77445-0303-497E-9677-D6627315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0B30E4-4DC6-4FA7-B2E5-0CC80787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A81870-3FDF-475B-9E3D-71E96C90F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F849E9-8139-47E0-84E8-66548A6FB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6B1FAD-595C-4D13-848B-B6AE6E678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FCDEA8C-F1FD-4A9B-B178-E110B7CF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0C058BD-48CC-48D8-9C9A-C2F04B29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484B56C-4280-4855-9670-E7C6B7F7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09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27035-6AF5-4AAE-BB5A-4CD0E053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C31551-64F5-46F9-9D44-13C2E7FA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64817F-F34F-470D-A661-615C6584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EDD24F6-A811-45B1-8C16-1C527A7A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06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6DB2B4C-9599-4F89-9F7B-6E04E17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EEBE2F-DACD-43FC-B36F-9BB501B3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343590-03C1-4949-9736-EEA154C1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59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E23A1E-8C7B-44C8-B352-B6251F57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80DFB7-F0D5-465C-91FA-03AE210A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105F80-05F4-4399-907E-89E97B36A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FF2B6E-382E-4A8E-8A1C-73D21AF8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5A0A3B-1DBC-4947-84DB-C4BDDEA2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D8D07A-0116-40E7-BE6F-7F4B63F2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13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7C916-CE10-4D34-958C-BF483850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6A2AFC-0C1A-455A-8D49-67BD93A9C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8F5D88-3A2E-443D-A5B3-0FFF75ACE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DE9923-18FA-4CD6-B17C-09C44183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5982E0-CCDF-42C2-87EA-80A3F098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F8B8D7-8C18-4477-AA22-79A1A0D0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4F745B4-AF64-4A7A-B039-40E9AE7E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96CA5F-7A01-4F6D-A03F-6105C382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3D7713-55DC-4F7B-8816-0F8EEF05B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E502-1C5A-4B35-A0B8-1A07DCA48CD0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C1C6CF-BDDA-4792-BA9D-A09EEC6A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3A5118-B15C-4260-9527-6C4535D30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C558-6EB5-4C7B-8A21-4E3FBEF9854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80D733-EA57-4671-9754-C84C247C8A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" y="0"/>
            <a:ext cx="1215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569DD42-0AF7-44C9-B1B7-2443E5A0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627126-9BB3-4256-9B70-2F7BAF0B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30B5A1-02F4-4D1D-B761-6F52C7D6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D67C-4FB1-456B-B71B-D7CFB16D2FA1}" type="datetimeFigureOut">
              <a:rPr lang="sv-SE" smtClean="0"/>
              <a:t>2022-08-26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89BE94-7F60-49D1-8C82-0E4D0FCE2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FC20EA-37E3-4B59-B530-8AAA24361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A635-6ED0-48C5-8056-5DF0A23E5EFB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921B70-A011-4DB0-AF14-442CB90827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edscape.com/answers/331715-5369/how-does-rheumatoid-arthritis-ra-affect-metacarpophalangeal-mcp-joi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33C6E924-33F3-4AC0-DDFD-32AC6FE79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ULNAR DEVIATION ORTHOSIS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Bildobjekt 7" descr="En bild som visar person, kläder, håller, hand&#10;&#10;Automatiskt genererad beskrivning">
            <a:extLst>
              <a:ext uri="{FF2B5EF4-FFF2-40B4-BE49-F238E27FC236}">
                <a16:creationId xmlns:a16="http://schemas.microsoft.com/office/drawing/2014/main" id="{4716E84F-4E5D-9C41-35B3-4BEA70ED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28" y="230117"/>
            <a:ext cx="3472892" cy="34728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E7CC63C-74AC-7EDD-B39A-D0906E869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6749" b="-3"/>
          <a:stretch/>
        </p:blipFill>
        <p:spPr bwMode="auto">
          <a:xfrm>
            <a:off x="7681425" y="753269"/>
            <a:ext cx="3125788" cy="3125788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2479E86A-8B42-A87E-1C7D-D778B35D4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1118989" y="605157"/>
            <a:ext cx="3125788" cy="3125788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4">
            <a:extLst>
              <a:ext uri="{FF2B5EF4-FFF2-40B4-BE49-F238E27FC236}">
                <a16:creationId xmlns:a16="http://schemas.microsoft.com/office/drawing/2014/main" id="{7C9B3C0E-C5F3-C06E-B564-2A8D67DED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54319"/>
            <a:ext cx="3830466" cy="6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2A95E1-871F-4034-9F24-CD03ADD0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What</a:t>
            </a:r>
            <a:r>
              <a:rPr lang="sv-SE" b="1" dirty="0"/>
              <a:t> is </a:t>
            </a:r>
            <a:r>
              <a:rPr lang="sv-SE" b="1" dirty="0" err="1"/>
              <a:t>Ulnar</a:t>
            </a:r>
            <a:r>
              <a:rPr lang="sv-SE" b="1" dirty="0"/>
              <a:t> Deviation – </a:t>
            </a:r>
            <a:r>
              <a:rPr lang="sv-SE" b="1" dirty="0" err="1"/>
              <a:t>Ulnar</a:t>
            </a:r>
            <a:r>
              <a:rPr lang="sv-SE" b="1" dirty="0"/>
              <a:t> Drift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92318-A05F-4E36-890F-64F2A068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3533775"/>
          </a:xfrm>
        </p:spPr>
        <p:txBody>
          <a:bodyPr>
            <a:normAutofit fontScale="92500"/>
          </a:bodyPr>
          <a:lstStyle/>
          <a:p>
            <a:r>
              <a:rPr lang="en-US" sz="2600" b="0" i="0" dirty="0">
                <a:effectLst/>
              </a:rPr>
              <a:t>Hand deformity in which the fingers are displaced, tending towards the little finger</a:t>
            </a:r>
          </a:p>
          <a:p>
            <a:pPr algn="l"/>
            <a:r>
              <a:rPr lang="en-US" sz="2600" dirty="0"/>
              <a:t>T</a:t>
            </a:r>
            <a:r>
              <a:rPr lang="en-US" sz="2600" b="0" i="0" dirty="0">
                <a:effectLst/>
              </a:rPr>
              <a:t>he swelling of the metacarpophalangeal joints (MCP) causes two problems: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0" i="0" dirty="0">
                <a:effectLst/>
              </a:rPr>
              <a:t>Ulnar </a:t>
            </a:r>
            <a:r>
              <a:rPr lang="en-US" sz="2200" dirty="0"/>
              <a:t>de</a:t>
            </a:r>
            <a:r>
              <a:rPr lang="en-US" sz="2200" b="0" i="0" dirty="0">
                <a:effectLst/>
              </a:rPr>
              <a:t>viation and volar subluxation.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0" i="0" dirty="0">
                <a:effectLst/>
              </a:rPr>
              <a:t>Ulnar deviation </a:t>
            </a:r>
            <a:r>
              <a:rPr lang="en-US" sz="22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occurs when</a:t>
            </a:r>
            <a:r>
              <a:rPr lang="en-US" sz="2200" b="0" i="0" dirty="0">
                <a:effectLst/>
              </a:rPr>
              <a:t> synovitis (inflammation of the synovial membrane that cushions the joints) has caused problems in the ligaments or muscles in the wrist and hand.</a:t>
            </a:r>
          </a:p>
          <a:p>
            <a:pPr algn="l"/>
            <a:r>
              <a:rPr lang="en-US" sz="2600" b="0" i="0" dirty="0">
                <a:effectLst/>
              </a:rPr>
              <a:t>When ligaments have become weakened, the flexor tendon connecting the forearm muscles to the thumb and finger bones can become dislocated and shift toward the palm and the ulna.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2400" b="0" i="0" dirty="0">
              <a:effectLst/>
            </a:endParaRPr>
          </a:p>
          <a:p>
            <a:pPr marL="0" indent="0">
              <a:buNone/>
            </a:pPr>
            <a:endParaRPr lang="en-US" sz="2400" b="0" i="0" dirty="0">
              <a:effectLst/>
            </a:endParaRPr>
          </a:p>
          <a:p>
            <a:endParaRPr lang="en-US" sz="2400" b="0" i="0" dirty="0"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</p:txBody>
      </p:sp>
      <p:pic>
        <p:nvPicPr>
          <p:cNvPr id="1028" name="Picture 4" descr="Se oplysninger om det relaterede billede">
            <a:extLst>
              <a:ext uri="{FF2B5EF4-FFF2-40B4-BE49-F238E27FC236}">
                <a16:creationId xmlns:a16="http://schemas.microsoft.com/office/drawing/2014/main" id="{E48DD22E-3747-050D-8783-629AF9CA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561366"/>
            <a:ext cx="3609975" cy="18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1D92949-701A-6DE1-B296-41663A8C830B}"/>
              </a:ext>
            </a:extLst>
          </p:cNvPr>
          <p:cNvSpPr txBox="1"/>
          <p:nvPr/>
        </p:nvSpPr>
        <p:spPr>
          <a:xfrm>
            <a:off x="8582025" y="6063476"/>
            <a:ext cx="1111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Healthjade.net</a:t>
            </a:r>
          </a:p>
        </p:txBody>
      </p:sp>
    </p:spTree>
    <p:extLst>
      <p:ext uri="{BB962C8B-B14F-4D97-AF65-F5344CB8AC3E}">
        <p14:creationId xmlns:p14="http://schemas.microsoft.com/office/powerpoint/2010/main" val="387355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FCE5E-9C85-BCF9-1F30-96806D5A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What</a:t>
            </a:r>
            <a:r>
              <a:rPr lang="sv-SE" b="1" dirty="0"/>
              <a:t> is </a:t>
            </a:r>
            <a:r>
              <a:rPr lang="sv-SE" b="1" dirty="0" err="1"/>
              <a:t>Ulnar</a:t>
            </a:r>
            <a:r>
              <a:rPr lang="sv-SE" b="1" dirty="0"/>
              <a:t> Deviation – </a:t>
            </a:r>
            <a:r>
              <a:rPr lang="sv-SE" b="1" dirty="0" err="1"/>
              <a:t>Ulnar</a:t>
            </a:r>
            <a:r>
              <a:rPr lang="sv-SE" b="1" dirty="0"/>
              <a:t> Drift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D43457-C615-2714-50C4-C8C245CA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Most common medical conditions that can cause ulnar deviation:</a:t>
            </a:r>
          </a:p>
          <a:p>
            <a:pPr marL="742950" lvl="1" indent="-285750"/>
            <a:r>
              <a:rPr lang="sv-SE" sz="1800" dirty="0" err="1"/>
              <a:t>Rheumatoid</a:t>
            </a:r>
            <a:r>
              <a:rPr lang="sv-SE" sz="1800" dirty="0"/>
              <a:t> </a:t>
            </a:r>
            <a:r>
              <a:rPr lang="sv-SE" sz="1800" dirty="0" err="1"/>
              <a:t>arthritis</a:t>
            </a:r>
            <a:endParaRPr lang="sv-SE" sz="1800" dirty="0"/>
          </a:p>
          <a:p>
            <a:pPr marL="742950" lvl="1" indent="-285750"/>
            <a:r>
              <a:rPr lang="sv-SE" sz="1800" dirty="0"/>
              <a:t>Lupus</a:t>
            </a:r>
          </a:p>
          <a:p>
            <a:pPr marL="742950" lvl="1" indent="-285750"/>
            <a:r>
              <a:rPr lang="sv-SE" sz="1800" dirty="0" err="1"/>
              <a:t>Osteoarthritis</a:t>
            </a:r>
            <a:endParaRPr lang="sv-SE" sz="1800" dirty="0"/>
          </a:p>
          <a:p>
            <a:r>
              <a:rPr lang="en-US" sz="2000" b="1" dirty="0"/>
              <a:t>Symptoms:</a:t>
            </a:r>
          </a:p>
          <a:p>
            <a:pPr lvl="1"/>
            <a:r>
              <a:rPr lang="en-US" sz="1800" dirty="0"/>
              <a:t>S</a:t>
            </a:r>
            <a:r>
              <a:rPr lang="en-US" sz="1800" b="0" i="0" dirty="0">
                <a:effectLst/>
              </a:rPr>
              <a:t>welling, warmth, or pain in the wrist, hand, and finger joints</a:t>
            </a:r>
          </a:p>
          <a:p>
            <a:pPr lvl="1"/>
            <a:r>
              <a:rPr lang="en-US" sz="1800" dirty="0">
                <a:solidFill>
                  <a:srgbClr val="231F20"/>
                </a:solidFill>
              </a:rPr>
              <a:t>P</a:t>
            </a:r>
            <a:r>
              <a:rPr lang="en-US" sz="1800" b="0" i="0" dirty="0">
                <a:solidFill>
                  <a:srgbClr val="231F20"/>
                </a:solidFill>
                <a:effectLst/>
              </a:rPr>
              <a:t>ain or tenderness around your wrist, hand, and finger joints, especially when you move or flex your fingers</a:t>
            </a:r>
          </a:p>
          <a:p>
            <a:pPr lvl="1"/>
            <a:r>
              <a:rPr lang="en-US" sz="1800" b="0" i="0" dirty="0">
                <a:effectLst/>
              </a:rPr>
              <a:t>Limited range of motion of the fingers. I</a:t>
            </a:r>
            <a:r>
              <a:rPr lang="en-US" sz="1800" b="0" i="0" dirty="0">
                <a:solidFill>
                  <a:srgbClr val="231F20"/>
                </a:solidFill>
                <a:effectLst/>
              </a:rPr>
              <a:t>nability to fully flex your fingers or make a fist</a:t>
            </a:r>
          </a:p>
          <a:p>
            <a:pPr lvl="1"/>
            <a:r>
              <a:rPr lang="en-US" sz="1800" b="0" i="0" dirty="0">
                <a:effectLst/>
              </a:rPr>
              <a:t>Reduced grip strength</a:t>
            </a:r>
            <a:endParaRPr lang="en-US" sz="1800" b="0" i="0" dirty="0">
              <a:solidFill>
                <a:srgbClr val="231F20"/>
              </a:solidFill>
              <a:effectLst/>
            </a:endParaRPr>
          </a:p>
          <a:p>
            <a:pPr lvl="1"/>
            <a:r>
              <a:rPr lang="en-US" sz="1800" b="0" i="0" dirty="0">
                <a:solidFill>
                  <a:srgbClr val="231F20"/>
                </a:solidFill>
                <a:effectLst/>
              </a:rPr>
              <a:t>Inability to pick up objects or do certain tasks with your index finger and thumb, such as using zippers or squeezing objects</a:t>
            </a:r>
          </a:p>
          <a:p>
            <a:pPr lvl="1"/>
            <a:endParaRPr lang="en-US" sz="18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417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70DD1-FCF2-CE4C-605D-370C2220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TREATMENT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648D8A-D2F7-D666-2C22-86ECAF0B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</a:rPr>
              <a:t>Treat the underlying condition.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</a:rPr>
              <a:t>Anti-inflammatory medications can control chronic inflammation and help reduce swelling and pain in the hand.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</a:rPr>
              <a:t>Splints and hand braces can keep the fingers in place while adding extra support to the wrist.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</a:rPr>
              <a:t>Surgical procedures. Fix the damaged ligaments. Ligament transplant or tendon transfers.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</a:rPr>
              <a:t>Therapy. Wrist and hand exercises may increase muscle strength and improve range of motion</a:t>
            </a:r>
            <a:r>
              <a:rPr lang="en-US" sz="1800" b="0" i="0" dirty="0">
                <a:solidFill>
                  <a:srgbClr val="231F20"/>
                </a:solidFill>
                <a:effectLst/>
              </a:rPr>
              <a:t>. 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38239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01E26-F232-E44F-C3AF-465F7936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kern="1200" dirty="0"/>
              <a:t>SELECTION® ULNARDEVIATIONSORTOSIS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2A5EC7-463C-E79D-99FD-B2BF33BA1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62147" cy="4351338"/>
          </a:xfrm>
        </p:spPr>
        <p:txBody>
          <a:bodyPr>
            <a:normAutofit/>
          </a:bodyPr>
          <a:lstStyle/>
          <a:p>
            <a:r>
              <a:rPr lang="en-US" sz="1800" b="1" dirty="0"/>
              <a:t>Low profile design </a:t>
            </a:r>
          </a:p>
          <a:p>
            <a:r>
              <a:rPr lang="en-US" sz="1800" dirty="0"/>
              <a:t>Meets the shape and contours of the hand</a:t>
            </a:r>
          </a:p>
          <a:p>
            <a:r>
              <a:rPr lang="en-US" sz="1800" dirty="0"/>
              <a:t>Material extends far to the ulnar side at 5. MCP to support the best possible direction of pull</a:t>
            </a:r>
          </a:p>
          <a:p>
            <a:r>
              <a:rPr lang="en-US" sz="1800" dirty="0"/>
              <a:t>Breathable fabric. Unique Three-layer Selection fabric</a:t>
            </a:r>
          </a:p>
          <a:p>
            <a:r>
              <a:rPr lang="en-US" sz="1800" b="1" dirty="0"/>
              <a:t>Fabric can be trimmed without fraying</a:t>
            </a:r>
          </a:p>
          <a:p>
            <a:r>
              <a:rPr lang="en-US" sz="1800" b="1" dirty="0"/>
              <a:t>Easy fastening - the hook can be placed anywhere on the splint to optimize the directional pull needed</a:t>
            </a:r>
          </a:p>
          <a:p>
            <a:r>
              <a:rPr lang="en-US" sz="1800" dirty="0"/>
              <a:t>Can be worn with Selection Wrist Splint</a:t>
            </a:r>
          </a:p>
          <a:p>
            <a:r>
              <a:rPr lang="en-US" sz="1800" dirty="0"/>
              <a:t>Machine washable</a:t>
            </a:r>
            <a:endParaRPr lang="da-DK" sz="1800" dirty="0"/>
          </a:p>
        </p:txBody>
      </p:sp>
      <p:pic>
        <p:nvPicPr>
          <p:cNvPr id="4" name="Bildobjekt 7" descr="En bild som visar person, kläder, håller, hand&#10;&#10;Automatiskt genererad beskrivning">
            <a:extLst>
              <a:ext uri="{FF2B5EF4-FFF2-40B4-BE49-F238E27FC236}">
                <a16:creationId xmlns:a16="http://schemas.microsoft.com/office/drawing/2014/main" id="{2D2B84F7-A81C-925C-2EE3-B27D33420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7" y="1598220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30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B5CE6-53D8-0224-A4E5-0837B2C6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kern="1200" dirty="0"/>
              <a:t>SELECTION® ULNARDEVIATIONSORTOSIS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3FB0F2-B213-DD38-41D5-A4533688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Size</a:t>
            </a:r>
            <a:r>
              <a:rPr lang="da-DK" dirty="0"/>
              <a:t> XS-XL</a:t>
            </a:r>
          </a:p>
          <a:p>
            <a:r>
              <a:rPr lang="da-DK" dirty="0" err="1"/>
              <a:t>Left</a:t>
            </a:r>
            <a:r>
              <a:rPr lang="da-DK" dirty="0"/>
              <a:t>/Right</a:t>
            </a:r>
          </a:p>
          <a:p>
            <a:r>
              <a:rPr lang="da-DK" dirty="0" err="1"/>
              <a:t>Sizing</a:t>
            </a:r>
            <a:r>
              <a:rPr lang="da-DK" dirty="0"/>
              <a:t>: </a:t>
            </a:r>
            <a:r>
              <a:rPr lang="da-DK" sz="2000" b="0" i="0" dirty="0" err="1">
                <a:effectLst/>
              </a:rPr>
              <a:t>Circumference</a:t>
            </a:r>
            <a:r>
              <a:rPr lang="da-DK" sz="2000" b="0" i="0" dirty="0">
                <a:effectLst/>
              </a:rPr>
              <a:t> MCP 2-5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46B126E-061D-B829-B782-BF4D7BA3E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93" t="30712" r="5871" b="19850"/>
          <a:stretch/>
        </p:blipFill>
        <p:spPr>
          <a:xfrm>
            <a:off x="5257372" y="1614488"/>
            <a:ext cx="2157573" cy="208797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675DD7D-BD21-E332-781F-539E5B09F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28" t="58472" r="28515" b="22199"/>
          <a:stretch/>
        </p:blipFill>
        <p:spPr>
          <a:xfrm>
            <a:off x="3753668" y="4105274"/>
            <a:ext cx="5336643" cy="19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7AC4F-7B7D-4CB6-953A-E4B73204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8C4AA12-A734-ACD4-C8FF-EC60C5A7B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24" t="29824" r="35037" b="41843"/>
          <a:stretch/>
        </p:blipFill>
        <p:spPr>
          <a:xfrm>
            <a:off x="2106203" y="365125"/>
            <a:ext cx="8452480" cy="4139995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24F7ED8-3BEF-E332-3EB9-B822DFAC4FBE}"/>
              </a:ext>
            </a:extLst>
          </p:cNvPr>
          <p:cNvSpPr txBox="1"/>
          <p:nvPr/>
        </p:nvSpPr>
        <p:spPr>
          <a:xfrm>
            <a:off x="1494644" y="4917748"/>
            <a:ext cx="967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/>
              <a:t>Instructional</a:t>
            </a:r>
            <a:r>
              <a:rPr lang="da-DK" b="1" dirty="0"/>
              <a:t> Video:</a:t>
            </a:r>
          </a:p>
          <a:p>
            <a:r>
              <a:rPr lang="da-DK" dirty="0"/>
              <a:t> https://www.allardint.com/products/wrist-and-thumb/wrist/selection-ulnar-deviation-splint-p45277</a:t>
            </a:r>
          </a:p>
        </p:txBody>
      </p:sp>
    </p:spTree>
    <p:extLst>
      <p:ext uri="{BB962C8B-B14F-4D97-AF65-F5344CB8AC3E}">
        <p14:creationId xmlns:p14="http://schemas.microsoft.com/office/powerpoint/2010/main" val="3355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687BA-113F-9924-14F5-9B52336D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COMPETITOR – OTHER DESIGNS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120B23-8E1A-A5FE-12A9-E950AC18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MediRoyal</a:t>
            </a:r>
            <a:endParaRPr lang="da-DK" dirty="0"/>
          </a:p>
          <a:p>
            <a:pPr lvl="1"/>
            <a:r>
              <a:rPr lang="da-DK" dirty="0"/>
              <a:t>Metal core – </a:t>
            </a:r>
            <a:r>
              <a:rPr lang="da-DK" dirty="0" err="1"/>
              <a:t>hard</a:t>
            </a:r>
            <a:endParaRPr lang="da-DK" dirty="0"/>
          </a:p>
          <a:p>
            <a:pPr lvl="1"/>
            <a:r>
              <a:rPr lang="da-DK" dirty="0"/>
              <a:t>No support for </a:t>
            </a:r>
            <a:r>
              <a:rPr lang="da-DK" dirty="0" err="1"/>
              <a:t>palm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Performance Health </a:t>
            </a:r>
          </a:p>
          <a:p>
            <a:pPr lvl="1"/>
            <a:r>
              <a:rPr lang="da-DK" dirty="0" err="1"/>
              <a:t>Bulky</a:t>
            </a:r>
            <a:endParaRPr lang="da-DK" dirty="0"/>
          </a:p>
        </p:txBody>
      </p:sp>
      <p:pic>
        <p:nvPicPr>
          <p:cNvPr id="2054" name="Picture 6" descr="Se kildebilledet">
            <a:extLst>
              <a:ext uri="{FF2B5EF4-FFF2-40B4-BE49-F238E27FC236}">
                <a16:creationId xmlns:a16="http://schemas.microsoft.com/office/drawing/2014/main" id="{2A0B9292-66D0-C749-783E-A368E913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02" y="1428108"/>
            <a:ext cx="2000892" cy="20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 kildebilledet">
            <a:extLst>
              <a:ext uri="{FF2B5EF4-FFF2-40B4-BE49-F238E27FC236}">
                <a16:creationId xmlns:a16="http://schemas.microsoft.com/office/drawing/2014/main" id="{64E3E5A1-B681-E093-0E3A-06D5A984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62" y="3722813"/>
            <a:ext cx="1874178" cy="18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07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EBAQEBAQEBAQEBAQEBAQIAAAAAAAAAAwAAAAMAAAAA/////wQAAwwAAAAAAAAAAAAAIAD///////////////8AAAD///////////////8DAAAAAwD///////8DAAAAAw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GAP///////wQAAAACABAACx4u5bA9weBJol7TW0MKFPgFAAAAAAADAAAAAwADAAAAAQADAAAAAwD///////8DAAAAAAD///////8DAAAAAAD///////8DAAAAAAD///////8DAAAAAAD///////8DAAIA////////BAAAAAMAEAALrzw/fMPSfk6ziQKddl6yyAUAAAABAAMAAAAAAAMAAAAC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wMAAAAAAAAAAAAACAB////////////////AAAA////////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B4u5bA9weBJol7TW0MKFPgDRGF0YQAbAAAABExpbmtlZFNoYXBlRGF0YQAFAAAAAAACTmFtZQAZAAAATGlua2VkU2hhcGVzRGF0YVByb3BlcnR5ABBWZXJzaW9uAAAAAAAJTGFzdFdyaXRlAKehzGyBAQAAAAEA/////8YAxgAAAAVfaWQAEAAAAASvPD98w9J+TrOJAp12XrLIA0RhdGEAUwAAAAhQcmVzZW50YXRpb25TY2FubmVkRm9yTGlua2VkU2hhcGVzAAECTnVtYmVyRm9ybWF0U2VwYXJhdG9yTW9kZQAKAAAAQXV0b21hdGljAAACTmFtZQAkAAAATGlua2VkU2hhcGVQcmVzZW50YXRpb25TZXR0aW5nc0RhdGEAEFZlcnNpb24AAAAAAAlMYXN0V3JpdGUAC6LMbI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Tema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9" id="{163C1863-2262-4C3B-A36E-79AF314888B3}" vid="{34C1462C-FCE1-460D-B015-2811B2C087B7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B668573370346A5E523B274AE9324" ma:contentTypeVersion="16" ma:contentTypeDescription="Create a new document." ma:contentTypeScope="" ma:versionID="b5fe06afcd17daa61cb7a3d8a433122c">
  <xsd:schema xmlns:xsd="http://www.w3.org/2001/XMLSchema" xmlns:xs="http://www.w3.org/2001/XMLSchema" xmlns:p="http://schemas.microsoft.com/office/2006/metadata/properties" xmlns:ns2="05f79402-df3c-4849-ae3a-885c9ccc03cb" xmlns:ns3="8b7a2322-5b18-4f8d-a749-d56f5017a846" targetNamespace="http://schemas.microsoft.com/office/2006/metadata/properties" ma:root="true" ma:fieldsID="57c17f0cc44b37599ac863c9cce53e74" ns2:_="" ns3:_="">
    <xsd:import namespace="05f79402-df3c-4849-ae3a-885c9ccc03cb"/>
    <xsd:import namespace="8b7a2322-5b18-4f8d-a749-d56f5017a8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79402-df3c-4849-ae3a-885c9ccc0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8a3c3c8-651b-4e41-9944-39ad41ec5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a2322-5b18-4f8d-a749-d56f5017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e645e1-882c-4451-b800-42a2becd7e6f}" ma:internalName="TaxCatchAll" ma:showField="CatchAllData" ma:web="8b7a2322-5b18-4f8d-a749-d56f5017a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7a2322-5b18-4f8d-a749-d56f5017a846" xsi:nil="true"/>
    <lcf76f155ced4ddcb4097134ff3c332f xmlns="05f79402-df3c-4849-ae3a-885c9ccc03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82CB68-C6E4-4CB4-A544-87F72EA38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79402-df3c-4849-ae3a-885c9ccc03cb"/>
    <ds:schemaRef ds:uri="8b7a2322-5b18-4f8d-a749-d56f5017a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E71DBB-8341-4FEB-88A4-A19CEB42A2B6}">
  <ds:schemaRefs>
    <ds:schemaRef ds:uri="http://schemas.microsoft.com/office/2006/metadata/properties"/>
    <ds:schemaRef ds:uri="http://schemas.microsoft.com/office/infopath/2007/PartnerControls"/>
    <ds:schemaRef ds:uri="8b7a2322-5b18-4f8d-a749-d56f5017a846"/>
    <ds:schemaRef ds:uri="05f79402-df3c-4849-ae3a-885c9ccc03cb"/>
  </ds:schemaRefs>
</ds:datastoreItem>
</file>

<file path=customXml/itemProps3.xml><?xml version="1.0" encoding="utf-8"?>
<ds:datastoreItem xmlns:ds="http://schemas.openxmlformats.org/officeDocument/2006/customXml" ds:itemID="{1C4CD0BE-866B-4311-86DF-2A8A775B9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Tema9</Template>
  <TotalTime>134</TotalTime>
  <Words>403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Wingdings</vt:lpstr>
      <vt:lpstr>Tema9</vt:lpstr>
      <vt:lpstr>1_Anpassad formgivning</vt:lpstr>
      <vt:lpstr>PowerPoint Presentation</vt:lpstr>
      <vt:lpstr>What is Ulnar Deviation – Ulnar Drift</vt:lpstr>
      <vt:lpstr>What is Ulnar Deviation – Ulnar Drift</vt:lpstr>
      <vt:lpstr>TREATMENT</vt:lpstr>
      <vt:lpstr>SELECTION® ULNARDEVIATIONSORTOSIS</vt:lpstr>
      <vt:lpstr>SELECTION® ULNARDEVIATIONSORTOSIS</vt:lpstr>
      <vt:lpstr>PowerPoint Presentation</vt:lpstr>
      <vt:lpstr>COMPETITOR – OTHER DESIGNS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Siv Berthagen</dc:creator>
  <cp:lastModifiedBy>Hannah Peary</cp:lastModifiedBy>
  <cp:revision>8</cp:revision>
  <dcterms:created xsi:type="dcterms:W3CDTF">2021-05-06T10:43:15Z</dcterms:created>
  <dcterms:modified xsi:type="dcterms:W3CDTF">2022-08-26T02:45:28Z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0x010100372B668573370346A5E523B274AE9324</vt:lpwstr>
  </property>
  <property fmtid="{D5CDD505-2E9C-101B-9397-08002B2CF9AE}" pid="3" name="MediaServiceImageTags">
    <vt:lpwstr/>
  </property>
</Properties>
</file>