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86" r:id="rId7"/>
    <p:sldId id="258" r:id="rId8"/>
    <p:sldId id="287" r:id="rId9"/>
    <p:sldId id="288" r:id="rId10"/>
    <p:sldId id="289" r:id="rId11"/>
    <p:sldId id="290" r:id="rId12"/>
    <p:sldId id="268" r:id="rId13"/>
    <p:sldId id="269" r:id="rId14"/>
    <p:sldId id="270" r:id="rId15"/>
    <p:sldId id="291" r:id="rId16"/>
    <p:sldId id="292" r:id="rId17"/>
  </p:sldIdLst>
  <p:sldSz cx="12192000" cy="6858000"/>
  <p:notesSz cx="6858000" cy="9144000"/>
  <p:custDataLst>
    <p:tags r:id="rId18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Peary" userId="7f3ba71e-4309-4565-8b4b-1daaab8cfe50" providerId="ADAL" clId="{37E83E8D-E1EA-4665-BEF0-4FA6C0F579AE}"/>
    <pc:docChg chg="custSel modSld">
      <pc:chgData name="Hannah Peary" userId="7f3ba71e-4309-4565-8b4b-1daaab8cfe50" providerId="ADAL" clId="{37E83E8D-E1EA-4665-BEF0-4FA6C0F579AE}" dt="2022-08-26T02:46:41.637" v="0" actId="478"/>
      <pc:docMkLst>
        <pc:docMk/>
      </pc:docMkLst>
      <pc:sldChg chg="delSp mod">
        <pc:chgData name="Hannah Peary" userId="7f3ba71e-4309-4565-8b4b-1daaab8cfe50" providerId="ADAL" clId="{37E83E8D-E1EA-4665-BEF0-4FA6C0F579AE}" dt="2022-08-26T02:46:41.637" v="0" actId="478"/>
        <pc:sldMkLst>
          <pc:docMk/>
          <pc:sldMk cId="1770974895" sldId="292"/>
        </pc:sldMkLst>
        <pc:spChg chg="del">
          <ac:chgData name="Hannah Peary" userId="7f3ba71e-4309-4565-8b4b-1daaab8cfe50" providerId="ADAL" clId="{37E83E8D-E1EA-4665-BEF0-4FA6C0F579AE}" dt="2022-08-26T02:46:41.637" v="0" actId="478"/>
          <ac:spMkLst>
            <pc:docMk/>
            <pc:sldMk cId="1770974895" sldId="292"/>
            <ac:spMk id="2" creationId="{FEF50FDC-1F79-43D0-8BAB-5B34E0E7847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D6C50E-590D-4436-8CD5-813E6606E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B79D7C-6D3D-409F-A317-FB2F79032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763173-873F-4ECB-B653-8A384300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226693-0811-468A-87BE-4B1D5A7F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E51551-3718-4363-84E5-996BD0DE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984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EADE8D-6D02-4EEF-B952-2B480F58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90B3E54-A949-4723-A1F0-387A1D267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25C01B-971D-42E4-9AD5-C0591883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3B2C15-9995-42B8-8DCA-243DCBA4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3254EA-D849-4757-9385-3CF87E6B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76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F442519-A142-4674-99DC-515DF1666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B5638F2-AD1F-457C-ABAB-019CEA737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E5CF4F-6CE8-4139-B555-311AA206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FEB9A3-4516-4EE3-9F38-F2761244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281FEC-6BD3-440A-8AEB-12457B5F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71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C97995-9E6D-4A1A-901A-C7176A40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88F021-0645-4F0D-80D9-91C587E30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6F7D921-43E5-4F68-9AD0-8537F517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AFA1A4B-E163-4BB8-8E74-18B74426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02FA60-57C8-4089-9982-F2B79B6F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633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3A17BE-1FA3-471F-8E6F-DC18522C5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6877D06-6A64-4218-8793-E4C96F8B4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9985BA-FA88-45B1-9FAD-A23D4451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D79E2AC-87D6-42BE-94EC-E774C3EC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D5168C-B791-47D6-A26D-690A7207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70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389D46-715B-4C7F-8E0E-50CF27D9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A94E75-4A94-40E6-A18E-06F70ECD3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7BEF97B-CEA3-4C0C-87C8-D4CDB3A66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844E51D-6129-49C6-928F-1931E086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62A9CF6-B8E5-41F4-B419-D2ABE189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8A8890-3998-4414-8297-957A5452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380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39F3F4-832C-4B03-B693-73FE1E81E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67C60AA-39EA-4E92-B311-9BA128EC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227C4E-40CA-4CDB-BC3E-D88F0A125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B076B6E-D594-4AFE-8ACE-CFD40B0B8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B06E038-C2FF-4638-A628-9ACA80B8A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A6565B-6557-492E-BD5D-633E98A9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74D44F2-02CE-458C-9FE2-540F3830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0116C1E-2D9A-475A-9D71-00C3E9FE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70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D1F92C-0F06-4B46-902C-E507B9F2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E49092B-79A6-467A-A6BD-21F6F24A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9AB726-EF14-4F49-BB1D-F46BBE48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C79D462-0422-4ECD-A15C-3D40BCDE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29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76107D-4992-4A37-A9A5-72F996A7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4238D6F-A318-40EB-A717-3722F454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01CF76D-37EF-48D5-9506-8F09819B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046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5FC810-9C21-4C51-860D-4ACEDA86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426E67-5F72-4A04-A038-799E167B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D66331D-79C5-4484-9F8E-EBA51AB86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C5CCBE7-4FB3-4356-A3E0-DCEAAC2F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62DB891-DD3E-42C5-BA21-FDC40CE9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DAD7AA5-14CB-432E-95EF-49993A44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924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50158B-11F9-46A3-8268-76555FD4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673AEA-D675-4A29-BA6F-16069DB0E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E71333-65BD-4348-A53D-5D119DC0E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EBCD00B-BEFB-473E-8C06-4D32B6EC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6B004BB-53E5-43D2-8A43-D355D2B6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90DBBC5-C36C-4146-9CE1-810086BC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15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C465847-DA6D-4FC8-9B8A-CBE5B210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73327F-52EA-4285-B157-E91014F9F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BBE929-C74C-4FCF-B164-F64AF6ABF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1C23-DA72-4594-BF6B-C44ADA8FB4F9}" type="datetimeFigureOut">
              <a:rPr lang="sv-SE" smtClean="0"/>
              <a:t>2022-08-26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D52921-1BC5-4EB1-A496-D7B53BB08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58BCCA-E03A-4153-AE87-26EE5C92D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11E8E-D27A-47FD-BF08-FD1331EAAC3B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5A12F8B-4688-406A-805C-37B36FD203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" y="0"/>
            <a:ext cx="1223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2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E1C31BB-FFA6-4D4B-A2F2-29380FAF5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11337"/>
          </a:xfrm>
        </p:spPr>
        <p:txBody>
          <a:bodyPr>
            <a:normAutofit fontScale="90000"/>
          </a:bodyPr>
          <a:lstStyle/>
          <a:p>
            <a:r>
              <a:rPr lang="sv-SE" sz="4000" dirty="0">
                <a:latin typeface="+mn-lt"/>
                <a:cs typeface="Arial" panose="020B0604020202020204" pitchFamily="34" charset="0"/>
              </a:rPr>
              <a:t>ALLARD </a:t>
            </a:r>
            <a:br>
              <a:rPr lang="sv-SE" sz="4000" dirty="0">
                <a:latin typeface="+mn-lt"/>
                <a:cs typeface="Arial" panose="020B0604020202020204" pitchFamily="34" charset="0"/>
              </a:rPr>
            </a:br>
            <a:r>
              <a:rPr lang="sv-SE" sz="4000" dirty="0">
                <a:latin typeface="+mn-lt"/>
                <a:cs typeface="Arial" panose="020B0604020202020204" pitchFamily="34" charset="0"/>
              </a:rPr>
              <a:t>SELECTION</a:t>
            </a:r>
            <a:br>
              <a:rPr lang="sv-SE" sz="4000" dirty="0">
                <a:latin typeface="+mn-lt"/>
                <a:cs typeface="Arial" panose="020B0604020202020204" pitchFamily="34" charset="0"/>
              </a:rPr>
            </a:br>
            <a:br>
              <a:rPr lang="sv-SE" sz="4000" dirty="0">
                <a:latin typeface="+mn-lt"/>
                <a:cs typeface="Arial" panose="020B0604020202020204" pitchFamily="34" charset="0"/>
              </a:rPr>
            </a:br>
            <a:r>
              <a:rPr lang="sv-SE" sz="4000" dirty="0">
                <a:latin typeface="+mn-lt"/>
                <a:cs typeface="Arial" panose="020B0604020202020204" pitchFamily="34" charset="0"/>
              </a:rPr>
              <a:t>Multi </a:t>
            </a:r>
            <a:r>
              <a:rPr lang="sv-SE" sz="4000" dirty="0" err="1">
                <a:latin typeface="+mn-lt"/>
                <a:cs typeface="Arial" panose="020B0604020202020204" pitchFamily="34" charset="0"/>
              </a:rPr>
              <a:t>Open</a:t>
            </a:r>
            <a:r>
              <a:rPr lang="sv-SE" sz="4000" dirty="0">
                <a:latin typeface="+mn-lt"/>
                <a:cs typeface="Arial" panose="020B0604020202020204" pitchFamily="34" charset="0"/>
              </a:rPr>
              <a:t> &amp; </a:t>
            </a:r>
            <a:r>
              <a:rPr lang="sv-SE" sz="4000" dirty="0" err="1">
                <a:latin typeface="+mn-lt"/>
                <a:cs typeface="Arial" panose="020B0604020202020204" pitchFamily="34" charset="0"/>
              </a:rPr>
              <a:t>Radialis</a:t>
            </a:r>
            <a:endParaRPr lang="sv-SE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02D517DE-2599-4036-847C-E69FE208E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6" descr="En bild som visar person, person, har på sig, foto&#10;&#10;Automatiskt genererad beskrivning">
            <a:extLst>
              <a:ext uri="{FF2B5EF4-FFF2-40B4-BE49-F238E27FC236}">
                <a16:creationId xmlns:a16="http://schemas.microsoft.com/office/drawing/2014/main" id="{97F0416F-4EE5-4E50-8FB0-7EBE3E62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6523">
            <a:off x="7514217" y="2193749"/>
            <a:ext cx="5519764" cy="212442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7423D9C-1A6E-4058-B663-23CFE8168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6517" y="1088166"/>
            <a:ext cx="4972795" cy="27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5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360963-5C6A-4500-A297-7674CE57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7480"/>
            <a:ext cx="10515600" cy="1325563"/>
          </a:xfrm>
        </p:spPr>
        <p:txBody>
          <a:bodyPr>
            <a:normAutofit/>
          </a:bodyPr>
          <a:lstStyle/>
          <a:p>
            <a:r>
              <a:rPr lang="sv-SE" sz="4000" b="1" dirty="0"/>
              <a:t>SELECTION RADIALIS FINGER</a:t>
            </a:r>
            <a:br>
              <a:rPr lang="sv-SE" sz="4000" b="1" dirty="0"/>
            </a:br>
            <a:r>
              <a:rPr lang="sv-SE" sz="4000" b="1" dirty="0"/>
              <a:t>Art:35217 </a:t>
            </a:r>
          </a:p>
        </p:txBody>
      </p:sp>
      <p:pic>
        <p:nvPicPr>
          <p:cNvPr id="5" name="Platshållare för innehåll 4" descr="En bild som visar sitter, bord, mörk, hatt&#10;&#10;Automatiskt genererad beskrivning">
            <a:extLst>
              <a:ext uri="{FF2B5EF4-FFF2-40B4-BE49-F238E27FC236}">
                <a16:creationId xmlns:a16="http://schemas.microsoft.com/office/drawing/2014/main" id="{18DB4629-94C0-4EEC-A19F-1CE32654D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20" y="1638640"/>
            <a:ext cx="2422491" cy="2037188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54F1DB1-DB9E-4672-AF1A-56D7139B870F}"/>
              </a:ext>
            </a:extLst>
          </p:cNvPr>
          <p:cNvPicPr/>
          <p:nvPr/>
        </p:nvPicPr>
        <p:blipFill rotWithShape="1">
          <a:blip r:embed="rId3"/>
          <a:srcRect l="22487" t="20184" r="57341" b="13777"/>
          <a:stretch/>
        </p:blipFill>
        <p:spPr bwMode="auto">
          <a:xfrm>
            <a:off x="8777045" y="0"/>
            <a:ext cx="3414955" cy="5440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CF5B8C4-1B4D-437F-AFC5-63560B435633}"/>
              </a:ext>
            </a:extLst>
          </p:cNvPr>
          <p:cNvSpPr txBox="1"/>
          <p:nvPr/>
        </p:nvSpPr>
        <p:spPr>
          <a:xfrm>
            <a:off x="862345" y="2209668"/>
            <a:ext cx="394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Size</a:t>
            </a:r>
            <a:r>
              <a:rPr lang="sv-SE" dirty="0"/>
              <a:t>: </a:t>
            </a:r>
          </a:p>
          <a:p>
            <a:r>
              <a:rPr lang="sv-SE" dirty="0"/>
              <a:t>Right/</a:t>
            </a:r>
            <a:r>
              <a:rPr lang="sv-SE" dirty="0" err="1"/>
              <a:t>Left</a:t>
            </a:r>
            <a:endParaRPr lang="sv-SE" dirty="0"/>
          </a:p>
          <a:p>
            <a:r>
              <a:rPr lang="sv-SE" dirty="0"/>
              <a:t>S-M-L</a:t>
            </a:r>
          </a:p>
          <a:p>
            <a:r>
              <a:rPr lang="sv-SE" dirty="0"/>
              <a:t>Obs Beige </a:t>
            </a:r>
            <a:r>
              <a:rPr lang="sv-SE" dirty="0" err="1"/>
              <a:t>indicator</a:t>
            </a:r>
            <a:r>
              <a:rPr lang="sv-SE" dirty="0"/>
              <a:t> = 1. part</a:t>
            </a:r>
          </a:p>
        </p:txBody>
      </p:sp>
      <p:pic>
        <p:nvPicPr>
          <p:cNvPr id="12" name="Bildobjekt 11" descr="En bild som visar kläder, sitter&#10;&#10;Automatiskt genererad beskrivning">
            <a:extLst>
              <a:ext uri="{FF2B5EF4-FFF2-40B4-BE49-F238E27FC236}">
                <a16:creationId xmlns:a16="http://schemas.microsoft.com/office/drawing/2014/main" id="{52350E38-DFE2-4D67-A563-F75C0A81D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8"/>
          <a:stretch/>
        </p:blipFill>
        <p:spPr>
          <a:xfrm rot="5400000">
            <a:off x="5437491" y="2238105"/>
            <a:ext cx="4145458" cy="253365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DB2B2EB-3F7A-42AA-9914-E6795F92B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34" t="39119" r="32247" b="32869"/>
          <a:stretch/>
        </p:blipFill>
        <p:spPr>
          <a:xfrm>
            <a:off x="423130" y="3623440"/>
            <a:ext cx="4003828" cy="18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252116-606E-456B-9438-D97E6A2B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52" y="905518"/>
            <a:ext cx="10515600" cy="1325563"/>
          </a:xfrm>
        </p:spPr>
        <p:txBody>
          <a:bodyPr>
            <a:normAutofit/>
          </a:bodyPr>
          <a:lstStyle/>
          <a:p>
            <a:r>
              <a:rPr lang="sv-SE" sz="4000" b="1" dirty="0"/>
              <a:t>SELECTION RADIALIS THUMB</a:t>
            </a:r>
            <a:br>
              <a:rPr lang="sv-SE" sz="4000" b="1" dirty="0"/>
            </a:br>
            <a:r>
              <a:rPr lang="sv-SE" sz="4000" b="1" dirty="0"/>
              <a:t>Art:35216</a:t>
            </a:r>
          </a:p>
        </p:txBody>
      </p:sp>
      <p:pic>
        <p:nvPicPr>
          <p:cNvPr id="5" name="Platshållare för innehåll 4" descr="En bild som visar sitter, mörk, dator, gitarr&#10;&#10;Automatiskt genererad beskrivning">
            <a:extLst>
              <a:ext uri="{FF2B5EF4-FFF2-40B4-BE49-F238E27FC236}">
                <a16:creationId xmlns:a16="http://schemas.microsoft.com/office/drawing/2014/main" id="{36F255B1-EF6C-45F2-B400-7BDEAB853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49" y="408170"/>
            <a:ext cx="3458485" cy="1644390"/>
          </a:xfrm>
        </p:spPr>
      </p:pic>
      <p:pic>
        <p:nvPicPr>
          <p:cNvPr id="7" name="Bildobjekt 6" descr="En bild som visar person, person, har på sig, foto&#10;&#10;Automatiskt genererad beskrivning">
            <a:extLst>
              <a:ext uri="{FF2B5EF4-FFF2-40B4-BE49-F238E27FC236}">
                <a16:creationId xmlns:a16="http://schemas.microsoft.com/office/drawing/2014/main" id="{C4DE1FA9-19BA-4C39-9DA8-21E5B4F0C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9789">
            <a:off x="8408070" y="1856870"/>
            <a:ext cx="5519764" cy="212442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93B66B8-BA96-43F8-8C3D-CA01940C262B}"/>
              </a:ext>
            </a:extLst>
          </p:cNvPr>
          <p:cNvPicPr/>
          <p:nvPr/>
        </p:nvPicPr>
        <p:blipFill rotWithShape="1">
          <a:blip r:embed="rId4"/>
          <a:srcRect l="10803" t="26454" r="58994" b="27298"/>
          <a:stretch/>
        </p:blipFill>
        <p:spPr bwMode="auto">
          <a:xfrm>
            <a:off x="6096000" y="2428653"/>
            <a:ext cx="3120159" cy="3012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AFA1905-14CA-4549-B406-CCB3EDED26F1}"/>
              </a:ext>
            </a:extLst>
          </p:cNvPr>
          <p:cNvSpPr txBox="1"/>
          <p:nvPr/>
        </p:nvSpPr>
        <p:spPr>
          <a:xfrm>
            <a:off x="522276" y="2374486"/>
            <a:ext cx="3763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Size</a:t>
            </a:r>
            <a:r>
              <a:rPr lang="sv-SE" dirty="0"/>
              <a:t>: </a:t>
            </a:r>
          </a:p>
          <a:p>
            <a:r>
              <a:rPr lang="sv-SE" dirty="0"/>
              <a:t>Right/</a:t>
            </a:r>
            <a:r>
              <a:rPr lang="sv-SE" dirty="0" err="1"/>
              <a:t>Left</a:t>
            </a:r>
            <a:endParaRPr lang="sv-SE" dirty="0"/>
          </a:p>
          <a:p>
            <a:r>
              <a:rPr lang="sv-SE" dirty="0"/>
              <a:t>S-L</a:t>
            </a:r>
          </a:p>
          <a:p>
            <a:r>
              <a:rPr lang="sv-SE" dirty="0" err="1"/>
              <a:t>Compatible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all </a:t>
            </a:r>
            <a:r>
              <a:rPr lang="sv-SE" dirty="0" err="1"/>
              <a:t>Selection</a:t>
            </a:r>
            <a:r>
              <a:rPr lang="sv-SE" dirty="0"/>
              <a:t> </a:t>
            </a:r>
            <a:r>
              <a:rPr lang="sv-SE" dirty="0" err="1"/>
              <a:t>models</a:t>
            </a:r>
            <a:endParaRPr lang="sv-SE" dirty="0"/>
          </a:p>
          <a:p>
            <a:r>
              <a:rPr lang="sv-SE" dirty="0"/>
              <a:t>	</a:t>
            </a:r>
          </a:p>
          <a:p>
            <a:endParaRPr lang="sv-SE" sz="20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BAA44DD-6E9B-49EA-B9A1-5980DD6B5B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59" t="41648" r="29719" b="34382"/>
          <a:stretch/>
        </p:blipFill>
        <p:spPr>
          <a:xfrm>
            <a:off x="661730" y="3796971"/>
            <a:ext cx="4623371" cy="16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224D6-2277-4825-99D2-C4DE8F74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000" b="1" dirty="0"/>
              <a:t>SELECTION MULTI OPEN</a:t>
            </a:r>
            <a:br>
              <a:rPr lang="da-DK" sz="4000" b="1" dirty="0"/>
            </a:br>
            <a:r>
              <a:rPr lang="da-DK" sz="4000" b="1" dirty="0"/>
              <a:t>ART. No 35209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0CD8D9-3476-461E-8783-68B5FDE2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2 in </a:t>
            </a:r>
            <a:r>
              <a:rPr lang="da-DK" sz="2400" dirty="0" err="1"/>
              <a:t>one</a:t>
            </a:r>
            <a:endParaRPr lang="da-DK" sz="2400" dirty="0"/>
          </a:p>
          <a:p>
            <a:r>
              <a:rPr lang="da-DK" sz="2400" dirty="0"/>
              <a:t>Open model or </a:t>
            </a:r>
            <a:r>
              <a:rPr lang="da-DK" sz="2400" dirty="0" err="1"/>
              <a:t>regular</a:t>
            </a:r>
            <a:r>
              <a:rPr lang="da-DK" sz="2400" dirty="0"/>
              <a:t> </a:t>
            </a:r>
            <a:r>
              <a:rPr lang="da-DK" sz="2400" dirty="0" err="1"/>
              <a:t>lace</a:t>
            </a:r>
            <a:r>
              <a:rPr lang="da-DK" sz="2400" dirty="0"/>
              <a:t> </a:t>
            </a:r>
            <a:r>
              <a:rPr lang="da-DK" sz="2400" dirty="0" err="1"/>
              <a:t>closure</a:t>
            </a:r>
            <a:endParaRPr lang="da-DK" sz="2400" dirty="0"/>
          </a:p>
          <a:p>
            <a:r>
              <a:rPr lang="da-DK" sz="2400" dirty="0"/>
              <a:t>Long model - 2/3 </a:t>
            </a:r>
            <a:r>
              <a:rPr lang="da-DK" sz="2400" dirty="0" err="1"/>
              <a:t>forearm</a:t>
            </a:r>
            <a:r>
              <a:rPr lang="da-DK" sz="2400" dirty="0"/>
              <a:t> (4 cm)</a:t>
            </a:r>
          </a:p>
          <a:p>
            <a:r>
              <a:rPr lang="da-DK" sz="2400" dirty="0"/>
              <a:t>Metal </a:t>
            </a:r>
            <a:r>
              <a:rPr lang="da-DK" sz="2400" dirty="0" err="1"/>
              <a:t>Stay</a:t>
            </a:r>
            <a:endParaRPr lang="da-DK" sz="2400" dirty="0"/>
          </a:p>
          <a:p>
            <a:r>
              <a:rPr lang="da-DK" sz="2400" dirty="0"/>
              <a:t>Wide </a:t>
            </a:r>
            <a:r>
              <a:rPr lang="da-DK" sz="2400" dirty="0" err="1"/>
              <a:t>forearm</a:t>
            </a:r>
            <a:r>
              <a:rPr lang="da-DK" sz="2400" dirty="0"/>
              <a:t>, </a:t>
            </a:r>
            <a:r>
              <a:rPr lang="da-DK" sz="2400" dirty="0" err="1"/>
              <a:t>swollen</a:t>
            </a:r>
            <a:r>
              <a:rPr lang="da-DK" sz="2400" dirty="0"/>
              <a:t> </a:t>
            </a:r>
            <a:r>
              <a:rPr lang="da-DK" sz="2400" dirty="0" err="1"/>
              <a:t>wrist</a:t>
            </a:r>
            <a:endParaRPr lang="da-DK" sz="2400" dirty="0"/>
          </a:p>
        </p:txBody>
      </p:sp>
      <p:pic>
        <p:nvPicPr>
          <p:cNvPr id="4" name="Bildobjekt 6" descr="En bild som visar person, inomhus, hand, tårta&#10;&#10;Automatiskt genererad beskrivning">
            <a:extLst>
              <a:ext uri="{FF2B5EF4-FFF2-40B4-BE49-F238E27FC236}">
                <a16:creationId xmlns:a16="http://schemas.microsoft.com/office/drawing/2014/main" id="{4519C21E-5580-485E-80ED-A9452032D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3490" y="2451229"/>
            <a:ext cx="5180243" cy="1955541"/>
          </a:xfrm>
          <a:prstGeom prst="rect">
            <a:avLst/>
          </a:prstGeom>
        </p:spPr>
      </p:pic>
      <p:pic>
        <p:nvPicPr>
          <p:cNvPr id="5" name="Bildobjekt 4" descr="En bild som visar kläder, person, håller, person&#10;&#10;Automatiskt genererad beskrivning">
            <a:extLst>
              <a:ext uri="{FF2B5EF4-FFF2-40B4-BE49-F238E27FC236}">
                <a16:creationId xmlns:a16="http://schemas.microsoft.com/office/drawing/2014/main" id="{99661422-2504-48D7-8F69-95184DF6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1528" y="2293344"/>
            <a:ext cx="6032806" cy="173443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8949CCE-0031-424A-9F2D-C2C750DDDC3D}"/>
              </a:ext>
            </a:extLst>
          </p:cNvPr>
          <p:cNvSpPr txBox="1"/>
          <p:nvPr/>
        </p:nvSpPr>
        <p:spPr>
          <a:xfrm>
            <a:off x="1329295" y="4693757"/>
            <a:ext cx="1743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RIGHT/LEFT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XS-XXL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978473C-592A-4DA7-9F2C-D52DDEEFA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01" t="36551" r="30899" b="40375"/>
          <a:stretch/>
        </p:blipFill>
        <p:spPr>
          <a:xfrm>
            <a:off x="3638273" y="4660040"/>
            <a:ext cx="4285253" cy="14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2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ECE8529-59C5-46A8-9E33-A50EACC9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26" t="24990" r="36523" b="21722"/>
          <a:stretch/>
        </p:blipFill>
        <p:spPr>
          <a:xfrm>
            <a:off x="3183301" y="258242"/>
            <a:ext cx="6188443" cy="6341516"/>
          </a:xfrm>
        </p:spPr>
      </p:pic>
    </p:spTree>
    <p:extLst>
      <p:ext uri="{BB962C8B-B14F-4D97-AF65-F5344CB8AC3E}">
        <p14:creationId xmlns:p14="http://schemas.microsoft.com/office/powerpoint/2010/main" val="177097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937AC6-6364-486E-9849-5D2E52DC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SELECTION RANGE!</a:t>
            </a:r>
          </a:p>
        </p:txBody>
      </p:sp>
      <p:pic>
        <p:nvPicPr>
          <p:cNvPr id="6" name="Sisällön paikkamerkki 11">
            <a:extLst>
              <a:ext uri="{FF2B5EF4-FFF2-40B4-BE49-F238E27FC236}">
                <a16:creationId xmlns:a16="http://schemas.microsoft.com/office/drawing/2014/main" id="{76A9F508-9739-4BE8-813E-0B4595D45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D2FEAAF-CBDA-4E52-A73F-6D8FEC568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875" r="1317" b="3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sällön paikkamerkki 7">
            <a:extLst>
              <a:ext uri="{FF2B5EF4-FFF2-40B4-BE49-F238E27FC236}">
                <a16:creationId xmlns:a16="http://schemas.microsoft.com/office/drawing/2014/main" id="{572BBA33-0806-4F1D-BE6A-C8DC22CF5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11" name="Pladsholder til indhold 4">
            <a:extLst>
              <a:ext uri="{FF2B5EF4-FFF2-40B4-BE49-F238E27FC236}">
                <a16:creationId xmlns:a16="http://schemas.microsoft.com/office/drawing/2014/main" id="{D9F856E7-945B-43D7-A3ED-8CD7FA5710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27" t="23933" r="70193" b="49494"/>
          <a:stretch/>
        </p:blipFill>
        <p:spPr>
          <a:xfrm>
            <a:off x="4708357" y="342215"/>
            <a:ext cx="1611289" cy="3056403"/>
          </a:xfrm>
          <a:prstGeom prst="rect">
            <a:avLst/>
          </a:prstGeom>
        </p:spPr>
      </p:pic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5396608F-DF4B-47EB-937C-4A48ED06B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8125" t="50972" r="40781" b="14722"/>
          <a:stretch/>
        </p:blipFill>
        <p:spPr>
          <a:xfrm>
            <a:off x="6476488" y="339441"/>
            <a:ext cx="1777976" cy="30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65628-8284-4DA0-AEC6-97840A7FD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TIPS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DB5E6C-128C-47B5-ACF9-A3B9CC69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Plastic vers. Metal </a:t>
            </a:r>
            <a:r>
              <a:rPr lang="da-DK" dirty="0" err="1"/>
              <a:t>Stay</a:t>
            </a:r>
            <a:endParaRPr lang="da-DK" dirty="0"/>
          </a:p>
          <a:p>
            <a:r>
              <a:rPr lang="da-DK" dirty="0"/>
              <a:t>Plast </a:t>
            </a:r>
            <a:r>
              <a:rPr lang="da-DK" dirty="0" err="1"/>
              <a:t>slightly</a:t>
            </a:r>
            <a:r>
              <a:rPr lang="da-DK" dirty="0"/>
              <a:t> </a:t>
            </a:r>
            <a:r>
              <a:rPr lang="da-DK" dirty="0" err="1"/>
              <a:t>flexible</a:t>
            </a:r>
            <a:r>
              <a:rPr lang="da-DK" dirty="0"/>
              <a:t> not as </a:t>
            </a:r>
            <a:r>
              <a:rPr lang="da-DK" dirty="0" err="1"/>
              <a:t>strong</a:t>
            </a:r>
            <a:r>
              <a:rPr lang="da-DK" dirty="0"/>
              <a:t> but </a:t>
            </a:r>
            <a:r>
              <a:rPr lang="da-DK" dirty="0" err="1"/>
              <a:t>accumulates</a:t>
            </a:r>
            <a:r>
              <a:rPr lang="da-DK" dirty="0"/>
              <a:t> the </a:t>
            </a:r>
            <a:r>
              <a:rPr lang="da-DK" dirty="0" err="1"/>
              <a:t>energy</a:t>
            </a:r>
            <a:r>
              <a:rPr lang="da-DK" dirty="0"/>
              <a:t> for a </a:t>
            </a:r>
            <a:r>
              <a:rPr lang="da-DK" dirty="0" err="1"/>
              <a:t>dynamic</a:t>
            </a:r>
            <a:r>
              <a:rPr lang="da-DK" dirty="0"/>
              <a:t> support</a:t>
            </a:r>
          </a:p>
          <a:p>
            <a:r>
              <a:rPr lang="da-DK" dirty="0" err="1"/>
              <a:t>Wrist</a:t>
            </a:r>
            <a:r>
              <a:rPr lang="da-DK" dirty="0"/>
              <a:t> support step </a:t>
            </a:r>
            <a:r>
              <a:rPr lang="da-DK" dirty="0" err="1"/>
              <a:t>one</a:t>
            </a:r>
            <a:r>
              <a:rPr lang="da-DK" dirty="0"/>
              <a:t>: Close </a:t>
            </a:r>
            <a:r>
              <a:rPr lang="da-DK" dirty="0" err="1"/>
              <a:t>Wrist</a:t>
            </a:r>
            <a:r>
              <a:rPr lang="da-DK" dirty="0"/>
              <a:t> strap</a:t>
            </a:r>
          </a:p>
          <a:p>
            <a:r>
              <a:rPr lang="da-DK" dirty="0" err="1"/>
              <a:t>Wrist</a:t>
            </a:r>
            <a:r>
              <a:rPr lang="da-DK" dirty="0"/>
              <a:t>: </a:t>
            </a:r>
            <a:r>
              <a:rPr lang="da-DK" dirty="0" err="1"/>
              <a:t>Stay</a:t>
            </a:r>
            <a:r>
              <a:rPr lang="da-DK" dirty="0"/>
              <a:t> </a:t>
            </a:r>
            <a:r>
              <a:rPr lang="da-DK" dirty="0" err="1"/>
              <a:t>paralle</a:t>
            </a:r>
            <a:r>
              <a:rPr lang="da-DK" dirty="0"/>
              <a:t> with 3. &amp; 4. finger</a:t>
            </a:r>
          </a:p>
          <a:p>
            <a:r>
              <a:rPr lang="da-DK" dirty="0" err="1"/>
              <a:t>Stay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 MCP joints </a:t>
            </a:r>
            <a:r>
              <a:rPr lang="da-DK" dirty="0" err="1"/>
              <a:t>volar</a:t>
            </a:r>
            <a:endParaRPr lang="da-DK" dirty="0"/>
          </a:p>
          <a:p>
            <a:r>
              <a:rPr lang="da-DK" dirty="0"/>
              <a:t>Tip: All demos same </a:t>
            </a:r>
            <a:r>
              <a:rPr lang="da-DK" dirty="0" err="1"/>
              <a:t>hand</a:t>
            </a:r>
            <a:r>
              <a:rPr lang="da-DK" dirty="0"/>
              <a:t> eg. right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9DE9190E-2656-43E4-995C-7F250B34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1641" y="3332825"/>
            <a:ext cx="3071814" cy="2303861"/>
          </a:xfrm>
          <a:prstGeom prst="rect">
            <a:avLst/>
          </a:prstGeom>
        </p:spPr>
      </p:pic>
      <p:sp>
        <p:nvSpPr>
          <p:cNvPr id="7" name="Båge 5">
            <a:extLst>
              <a:ext uri="{FF2B5EF4-FFF2-40B4-BE49-F238E27FC236}">
                <a16:creationId xmlns:a16="http://schemas.microsoft.com/office/drawing/2014/main" id="{2C6F5C24-F211-434D-B5FE-BB5D07CAF65C}"/>
              </a:ext>
            </a:extLst>
          </p:cNvPr>
          <p:cNvSpPr/>
          <p:nvPr/>
        </p:nvSpPr>
        <p:spPr>
          <a:xfrm rot="18401123">
            <a:off x="7570641" y="4369184"/>
            <a:ext cx="2151477" cy="1323237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9">
            <a:extLst>
              <a:ext uri="{FF2B5EF4-FFF2-40B4-BE49-F238E27FC236}">
                <a16:creationId xmlns:a16="http://schemas.microsoft.com/office/drawing/2014/main" id="{1E7F79C2-4F90-4E4D-A8BE-477E94DA7EDF}"/>
              </a:ext>
            </a:extLst>
          </p:cNvPr>
          <p:cNvCxnSpPr/>
          <p:nvPr/>
        </p:nvCxnSpPr>
        <p:spPr>
          <a:xfrm>
            <a:off x="8646379" y="4484754"/>
            <a:ext cx="66502" cy="964277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Ellips 6">
            <a:extLst>
              <a:ext uri="{FF2B5EF4-FFF2-40B4-BE49-F238E27FC236}">
                <a16:creationId xmlns:a16="http://schemas.microsoft.com/office/drawing/2014/main" id="{6A562338-6BB8-458A-9DC8-B411B5327986}"/>
              </a:ext>
            </a:extLst>
          </p:cNvPr>
          <p:cNvSpPr/>
          <p:nvPr/>
        </p:nvSpPr>
        <p:spPr>
          <a:xfrm rot="19590446">
            <a:off x="8728024" y="4291529"/>
            <a:ext cx="701428" cy="38645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319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849AC-DF97-42CE-B034-89FC296C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FEATURES SELECTION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95EDAA-6A8F-4FC0-8F31-CE9EEDE60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5"/>
            <a:ext cx="10515600" cy="4586288"/>
          </a:xfrm>
        </p:spPr>
        <p:txBody>
          <a:bodyPr>
            <a:normAutofit/>
          </a:bodyPr>
          <a:lstStyle/>
          <a:p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elastic</a:t>
            </a:r>
            <a:r>
              <a:rPr lang="da-DK" dirty="0"/>
              <a:t> </a:t>
            </a:r>
            <a:r>
              <a:rPr lang="da-DK" dirty="0" err="1"/>
              <a:t>materials</a:t>
            </a:r>
            <a:r>
              <a:rPr lang="da-DK" dirty="0"/>
              <a:t> with a </a:t>
            </a:r>
            <a:r>
              <a:rPr lang="da-DK" dirty="0" err="1"/>
              <a:t>ridig</a:t>
            </a:r>
            <a:r>
              <a:rPr lang="da-DK" dirty="0"/>
              <a:t> core </a:t>
            </a:r>
            <a:r>
              <a:rPr lang="da-DK" dirty="0" err="1"/>
              <a:t>material</a:t>
            </a:r>
            <a:r>
              <a:rPr lang="da-DK" dirty="0"/>
              <a:t> – No </a:t>
            </a:r>
            <a:r>
              <a:rPr lang="da-DK" dirty="0" err="1"/>
              <a:t>glue</a:t>
            </a:r>
            <a:endParaRPr lang="da-DK" dirty="0"/>
          </a:p>
          <a:p>
            <a:r>
              <a:rPr lang="da-DK" dirty="0"/>
              <a:t>Triumf </a:t>
            </a:r>
            <a:r>
              <a:rPr lang="da-DK" dirty="0" err="1"/>
              <a:t>Underwear</a:t>
            </a:r>
            <a:r>
              <a:rPr lang="da-DK" dirty="0"/>
              <a:t> </a:t>
            </a:r>
            <a:r>
              <a:rPr lang="da-DK" dirty="0" err="1"/>
              <a:t>material</a:t>
            </a:r>
            <a:r>
              <a:rPr lang="da-DK" dirty="0"/>
              <a:t> </a:t>
            </a:r>
            <a:r>
              <a:rPr lang="da-DK" dirty="0" err="1"/>
              <a:t>against</a:t>
            </a:r>
            <a:r>
              <a:rPr lang="da-DK" dirty="0"/>
              <a:t> the skin</a:t>
            </a:r>
          </a:p>
          <a:p>
            <a:r>
              <a:rPr lang="da-DK" dirty="0" err="1"/>
              <a:t>Breathable</a:t>
            </a:r>
            <a:r>
              <a:rPr lang="da-DK" dirty="0"/>
              <a:t> and low </a:t>
            </a:r>
            <a:r>
              <a:rPr lang="da-DK" dirty="0" err="1"/>
              <a:t>profile</a:t>
            </a:r>
            <a:endParaRPr lang="da-DK" dirty="0"/>
          </a:p>
          <a:p>
            <a:r>
              <a:rPr lang="da-DK" dirty="0" err="1"/>
              <a:t>Modern</a:t>
            </a:r>
            <a:r>
              <a:rPr lang="da-DK" dirty="0"/>
              <a:t> version with </a:t>
            </a:r>
            <a:r>
              <a:rPr lang="da-DK" dirty="0" err="1"/>
              <a:t>lace</a:t>
            </a:r>
            <a:r>
              <a:rPr lang="da-DK" dirty="0"/>
              <a:t> </a:t>
            </a:r>
            <a:r>
              <a:rPr lang="da-DK" dirty="0" err="1"/>
              <a:t>closure</a:t>
            </a:r>
            <a:r>
              <a:rPr lang="da-DK" dirty="0"/>
              <a:t> system</a:t>
            </a:r>
          </a:p>
          <a:p>
            <a:r>
              <a:rPr lang="da-DK" dirty="0" err="1"/>
              <a:t>Smooth</a:t>
            </a:r>
            <a:r>
              <a:rPr lang="da-DK" dirty="0"/>
              <a:t> </a:t>
            </a:r>
            <a:r>
              <a:rPr lang="da-DK" dirty="0" err="1"/>
              <a:t>outer</a:t>
            </a:r>
            <a:r>
              <a:rPr lang="da-DK" dirty="0"/>
              <a:t> – </a:t>
            </a:r>
            <a:r>
              <a:rPr lang="da-DK" dirty="0" err="1"/>
              <a:t>Sliding</a:t>
            </a:r>
            <a:r>
              <a:rPr lang="da-DK" dirty="0"/>
              <a:t> on the </a:t>
            </a:r>
            <a:r>
              <a:rPr lang="da-DK" dirty="0" err="1"/>
              <a:t>clothes</a:t>
            </a:r>
            <a:r>
              <a:rPr lang="da-DK" dirty="0"/>
              <a:t> </a:t>
            </a:r>
          </a:p>
          <a:p>
            <a:r>
              <a:rPr lang="da-DK" dirty="0"/>
              <a:t>No </a:t>
            </a:r>
            <a:r>
              <a:rPr lang="da-DK" dirty="0" err="1"/>
              <a:t>edging</a:t>
            </a:r>
            <a:r>
              <a:rPr lang="da-DK" dirty="0"/>
              <a:t> </a:t>
            </a:r>
            <a:r>
              <a:rPr lang="da-DK" dirty="0" err="1"/>
              <a:t>material</a:t>
            </a:r>
            <a:r>
              <a:rPr lang="da-DK" dirty="0"/>
              <a:t> </a:t>
            </a:r>
            <a:r>
              <a:rPr lang="da-DK" dirty="0" err="1"/>
              <a:t>allows</a:t>
            </a:r>
            <a:r>
              <a:rPr lang="da-DK" dirty="0"/>
              <a:t> a </a:t>
            </a:r>
            <a:r>
              <a:rPr lang="da-DK" dirty="0" err="1"/>
              <a:t>customized</a:t>
            </a:r>
            <a:r>
              <a:rPr lang="da-DK" dirty="0"/>
              <a:t> fit – </a:t>
            </a:r>
            <a:r>
              <a:rPr lang="da-DK" dirty="0" err="1"/>
              <a:t>cutting</a:t>
            </a:r>
            <a:r>
              <a:rPr lang="da-DK" dirty="0"/>
              <a:t> </a:t>
            </a:r>
            <a:r>
              <a:rPr lang="da-DK" dirty="0" err="1"/>
              <a:t>edges</a:t>
            </a:r>
            <a:endParaRPr lang="da-DK" dirty="0"/>
          </a:p>
          <a:p>
            <a:r>
              <a:rPr lang="da-DK" dirty="0"/>
              <a:t>Plus model = </a:t>
            </a:r>
            <a:r>
              <a:rPr lang="da-DK" dirty="0" err="1"/>
              <a:t>wider</a:t>
            </a:r>
            <a:r>
              <a:rPr lang="da-DK" dirty="0"/>
              <a:t> </a:t>
            </a:r>
            <a:r>
              <a:rPr lang="da-DK" dirty="0" err="1"/>
              <a:t>proximal</a:t>
            </a:r>
            <a:r>
              <a:rPr lang="da-DK" dirty="0"/>
              <a:t>/NEW </a:t>
            </a:r>
            <a:r>
              <a:rPr lang="da-DK" dirty="0" err="1"/>
              <a:t>Multi</a:t>
            </a:r>
            <a:r>
              <a:rPr lang="da-DK" dirty="0"/>
              <a:t> Open</a:t>
            </a:r>
          </a:p>
          <a:p>
            <a:r>
              <a:rPr lang="da-DK" dirty="0"/>
              <a:t>OTHER?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08327CE-AD7D-41F2-9609-101027E158AF}"/>
              </a:ext>
            </a:extLst>
          </p:cNvPr>
          <p:cNvPicPr/>
          <p:nvPr/>
        </p:nvPicPr>
        <p:blipFill rotWithShape="1">
          <a:blip r:embed="rId2"/>
          <a:srcRect l="5181" t="26455" r="63514" b="37291"/>
          <a:stretch/>
        </p:blipFill>
        <p:spPr bwMode="auto">
          <a:xfrm>
            <a:off x="8804952" y="2184838"/>
            <a:ext cx="3041150" cy="1914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197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9969C-4A22-4B08-BD32-F52F0C20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da-DK" b="1" dirty="0" err="1">
                <a:solidFill>
                  <a:schemeClr val="bg1"/>
                </a:solidFill>
              </a:rPr>
              <a:t>What</a:t>
            </a:r>
            <a:r>
              <a:rPr lang="da-DK" b="1" dirty="0">
                <a:solidFill>
                  <a:schemeClr val="bg1"/>
                </a:solidFill>
              </a:rPr>
              <a:t> is Radial Nerve </a:t>
            </a:r>
            <a:r>
              <a:rPr lang="da-DK" b="1" dirty="0" err="1">
                <a:solidFill>
                  <a:schemeClr val="bg1"/>
                </a:solidFill>
              </a:rPr>
              <a:t>Palsy</a:t>
            </a:r>
            <a:r>
              <a:rPr lang="da-DK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D7D39E-A62D-4CC9-9B08-AA69CD57C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279018"/>
            <a:ext cx="5725427" cy="3559252"/>
          </a:xfrm>
        </p:spPr>
        <p:txBody>
          <a:bodyPr anchor="t">
            <a:normAutofit lnSpcReduction="100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</a:t>
            </a:r>
            <a:r>
              <a:rPr lang="en-US" sz="1800" b="0" i="0" dirty="0">
                <a:solidFill>
                  <a:schemeClr val="bg1"/>
                </a:solidFill>
                <a:effectLst/>
              </a:rPr>
              <a:t>ompression of the 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radial</a:t>
            </a:r>
            <a:r>
              <a:rPr lang="en-US" sz="1800" b="0" i="0" dirty="0">
                <a:solidFill>
                  <a:schemeClr val="bg1"/>
                </a:solidFill>
                <a:effectLst/>
              </a:rPr>
              <a:t> nerve</a:t>
            </a:r>
          </a:p>
          <a:p>
            <a:r>
              <a:rPr lang="en-US" sz="1800" dirty="0">
                <a:solidFill>
                  <a:schemeClr val="bg1"/>
                </a:solidFill>
              </a:rPr>
              <a:t>P</a:t>
            </a:r>
            <a:r>
              <a:rPr lang="en-US" sz="1800" b="0" i="0" dirty="0">
                <a:solidFill>
                  <a:schemeClr val="bg1"/>
                </a:solidFill>
                <a:effectLst/>
              </a:rPr>
              <a:t>ain, weakness, or loss of function in wrist, hand, and fingers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Inability to control the muscles inhibited by the nerve</a:t>
            </a:r>
          </a:p>
          <a:p>
            <a:r>
              <a:rPr lang="da-DK" sz="1800" dirty="0">
                <a:solidFill>
                  <a:schemeClr val="bg1"/>
                </a:solidFill>
              </a:rPr>
              <a:t>REASONS:</a:t>
            </a:r>
          </a:p>
          <a:p>
            <a:pPr lvl="1"/>
            <a:r>
              <a:rPr lang="da-DK" sz="1800" b="0" i="0" dirty="0" err="1">
                <a:solidFill>
                  <a:schemeClr val="bg1"/>
                </a:solidFill>
                <a:effectLst/>
              </a:rPr>
              <a:t>Fractures</a:t>
            </a:r>
            <a:r>
              <a:rPr lang="da-DK" sz="1800" b="0" i="0" dirty="0">
                <a:solidFill>
                  <a:schemeClr val="bg1"/>
                </a:solidFill>
                <a:effectLst/>
              </a:rPr>
              <a:t> or </a:t>
            </a:r>
            <a:r>
              <a:rPr lang="da-DK" sz="1800" b="0" i="0" dirty="0" err="1">
                <a:solidFill>
                  <a:schemeClr val="bg1"/>
                </a:solidFill>
                <a:effectLst/>
              </a:rPr>
              <a:t>dislocations</a:t>
            </a:r>
            <a:endParaRPr lang="da-DK" sz="1800" b="0" i="0" dirty="0">
              <a:solidFill>
                <a:schemeClr val="bg1"/>
              </a:solidFill>
              <a:effectLst/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B</a:t>
            </a:r>
            <a:r>
              <a:rPr lang="en-US" sz="1800" b="0" i="0" dirty="0">
                <a:solidFill>
                  <a:schemeClr val="bg1"/>
                </a:solidFill>
                <a:effectLst/>
              </a:rPr>
              <a:t>ruises that put pressure on the radial nerve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rowths such as tumors or cysts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</a:t>
            </a:r>
            <a:r>
              <a:rPr lang="en-US" sz="1800" b="0" i="0" dirty="0">
                <a:solidFill>
                  <a:schemeClr val="bg1"/>
                </a:solidFill>
                <a:effectLst/>
              </a:rPr>
              <a:t>ressure injuries caused by awkward body positions for long periods of time, such as while working or sleeping</a:t>
            </a:r>
          </a:p>
          <a:p>
            <a:pPr lvl="1"/>
            <a:r>
              <a:rPr lang="da-DK" sz="1800" dirty="0" err="1">
                <a:solidFill>
                  <a:schemeClr val="bg1"/>
                </a:solidFill>
              </a:rPr>
              <a:t>I</a:t>
            </a:r>
            <a:r>
              <a:rPr lang="da-DK" sz="1800" b="0" i="0" dirty="0" err="1">
                <a:solidFill>
                  <a:schemeClr val="bg1"/>
                </a:solidFill>
                <a:effectLst/>
              </a:rPr>
              <a:t>nfection</a:t>
            </a:r>
            <a:r>
              <a:rPr lang="da-DK" sz="1800" b="0" i="0" dirty="0">
                <a:solidFill>
                  <a:schemeClr val="bg1"/>
                </a:solidFill>
                <a:effectLst/>
              </a:rPr>
              <a:t> or inflammation</a:t>
            </a:r>
            <a:endParaRPr lang="da-DK" sz="1600" dirty="0">
              <a:solidFill>
                <a:schemeClr val="bg1"/>
              </a:solidFill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adial Nerve Injury | Plastic Surgery Key">
            <a:extLst>
              <a:ext uri="{FF2B5EF4-FFF2-40B4-BE49-F238E27FC236}">
                <a16:creationId xmlns:a16="http://schemas.microsoft.com/office/drawing/2014/main" id="{BD9E127D-1305-4A93-91FE-E7A2F955C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00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143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B62E8-FB5B-4D32-A28B-BF10A2280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4400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sv-SE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sv-SE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sv-SE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400" dirty="0" err="1"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sv-SE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81BD7C-2B2F-45CA-B76F-79528F8FC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633" y="1690688"/>
            <a:ext cx="3480334" cy="3520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200" b="1" i="1" dirty="0" err="1"/>
              <a:t>Upper</a:t>
            </a:r>
            <a:r>
              <a:rPr lang="sv-SE" sz="1200" b="1" i="1" dirty="0"/>
              <a:t> arm:</a:t>
            </a:r>
          </a:p>
          <a:p>
            <a:r>
              <a:rPr lang="sv-SE" sz="1200" i="1" dirty="0" err="1"/>
              <a:t>Triceps</a:t>
            </a:r>
            <a:endParaRPr lang="sv-SE" sz="1200" i="1" dirty="0"/>
          </a:p>
          <a:p>
            <a:r>
              <a:rPr lang="sv-SE" sz="1200" i="1" dirty="0" err="1"/>
              <a:t>Braciradialis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carpi</a:t>
            </a:r>
            <a:r>
              <a:rPr lang="sv-SE" sz="1200" i="1" dirty="0"/>
              <a:t> </a:t>
            </a:r>
            <a:r>
              <a:rPr lang="sv-SE" sz="1200" i="1" dirty="0" err="1"/>
              <a:t>radialis</a:t>
            </a:r>
            <a:r>
              <a:rPr lang="sv-SE" sz="1200" i="1" dirty="0"/>
              <a:t> </a:t>
            </a:r>
            <a:r>
              <a:rPr lang="sv-SE" sz="1200" i="1" dirty="0" err="1"/>
              <a:t>longus</a:t>
            </a:r>
            <a:endParaRPr lang="sv-SE" sz="1200" i="1" dirty="0"/>
          </a:p>
          <a:p>
            <a:pPr marL="0" indent="0">
              <a:buNone/>
            </a:pPr>
            <a:r>
              <a:rPr lang="sv-SE" sz="1200" b="1" i="1" dirty="0" err="1"/>
              <a:t>Forearm</a:t>
            </a:r>
            <a:r>
              <a:rPr lang="sv-SE" sz="1200" b="1" i="1" dirty="0"/>
              <a:t>:</a:t>
            </a:r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carpi</a:t>
            </a:r>
            <a:r>
              <a:rPr lang="sv-SE" sz="1200" i="1" dirty="0"/>
              <a:t> </a:t>
            </a:r>
            <a:r>
              <a:rPr lang="sv-SE" sz="1200" i="1" dirty="0" err="1"/>
              <a:t>radialis</a:t>
            </a:r>
            <a:r>
              <a:rPr lang="sv-SE" sz="1200" i="1" dirty="0"/>
              <a:t> </a:t>
            </a:r>
            <a:r>
              <a:rPr lang="sv-SE" sz="1200" i="1" dirty="0" err="1"/>
              <a:t>brevis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digitorium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digiti</a:t>
            </a:r>
            <a:r>
              <a:rPr lang="sv-SE" sz="1200" i="1" dirty="0"/>
              <a:t> </a:t>
            </a:r>
            <a:r>
              <a:rPr lang="sv-SE" sz="1200" i="1" dirty="0" err="1"/>
              <a:t>quinti</a:t>
            </a:r>
            <a:r>
              <a:rPr lang="sv-SE" sz="1200" i="1" dirty="0"/>
              <a:t> </a:t>
            </a:r>
            <a:r>
              <a:rPr lang="sv-SE" sz="1200" i="1" dirty="0" err="1"/>
              <a:t>proprius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carpi</a:t>
            </a:r>
            <a:r>
              <a:rPr lang="sv-SE" sz="1200" i="1" dirty="0"/>
              <a:t> </a:t>
            </a:r>
            <a:r>
              <a:rPr lang="sv-SE" sz="1200" i="1" dirty="0" err="1"/>
              <a:t>ulnais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policis</a:t>
            </a:r>
            <a:r>
              <a:rPr lang="sv-SE" sz="1200" i="1" dirty="0"/>
              <a:t> </a:t>
            </a:r>
            <a:r>
              <a:rPr lang="sv-SE" sz="1200" i="1" dirty="0" err="1"/>
              <a:t>brevi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 </a:t>
            </a:r>
            <a:r>
              <a:rPr lang="sv-SE" sz="1200" i="1" dirty="0" err="1"/>
              <a:t>policis</a:t>
            </a:r>
            <a:r>
              <a:rPr lang="sv-SE" sz="1200" i="1" dirty="0"/>
              <a:t> </a:t>
            </a:r>
            <a:r>
              <a:rPr lang="sv-SE" sz="1200" i="1" dirty="0" err="1"/>
              <a:t>longus</a:t>
            </a:r>
            <a:endParaRPr lang="sv-SE" sz="1200" i="1" dirty="0"/>
          </a:p>
          <a:p>
            <a:r>
              <a:rPr lang="sv-SE" sz="1200" i="1" dirty="0" err="1"/>
              <a:t>Extensor</a:t>
            </a:r>
            <a:r>
              <a:rPr lang="sv-SE" sz="1200" i="1" dirty="0"/>
              <a:t> </a:t>
            </a:r>
            <a:r>
              <a:rPr lang="sv-SE" sz="1200" i="1" dirty="0" err="1"/>
              <a:t>indicis</a:t>
            </a:r>
            <a:r>
              <a:rPr lang="sv-SE" sz="1200" i="1" dirty="0"/>
              <a:t> </a:t>
            </a:r>
            <a:r>
              <a:rPr lang="sv-SE" sz="1200" i="1" dirty="0" err="1"/>
              <a:t>proprius</a:t>
            </a:r>
            <a:endParaRPr lang="da-DK" sz="1200" i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585187A-9C0A-4A3E-86C9-1C48047E40EE}"/>
              </a:ext>
            </a:extLst>
          </p:cNvPr>
          <p:cNvSpPr txBox="1"/>
          <p:nvPr/>
        </p:nvSpPr>
        <p:spPr>
          <a:xfrm>
            <a:off x="928099" y="2270073"/>
            <a:ext cx="51679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Numbness from the triceps down to the fingers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Problems extending the wrist or fingers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Pinching and grasping problems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Weakness or inability to control muscles from the triceps down to the fingers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Wrist drop – when the wrist hangs limply, and the patient cannot lift it </a:t>
            </a:r>
          </a:p>
          <a:p>
            <a:endParaRPr lang="da-DK" dirty="0"/>
          </a:p>
        </p:txBody>
      </p:sp>
      <p:pic>
        <p:nvPicPr>
          <p:cNvPr id="7" name="Bildobjekt 3" descr="Radial Nerve Roots - Bing Images Massage, Tennisarmbåge, Yogaanatomi, Anatomi Och Fysiologi, Medicinsk Utbildning, Alternativmedicin, Människokroppen, Akupunktur">
            <a:extLst>
              <a:ext uri="{FF2B5EF4-FFF2-40B4-BE49-F238E27FC236}">
                <a16:creationId xmlns:a16="http://schemas.microsoft.com/office/drawing/2014/main" id="{03C75598-328A-464A-93F6-E18B46B5A8F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/>
          <a:stretch/>
        </p:blipFill>
        <p:spPr bwMode="auto">
          <a:xfrm>
            <a:off x="6275672" y="1509677"/>
            <a:ext cx="2950521" cy="4352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327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21349-C759-4EBC-BA2B-38E0CFB9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TREATMENT &amp; RECOVERY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C18AF1-873A-4AA5-83A3-B5B404D7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366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sz="2300" b="1" i="0" dirty="0">
                <a:solidFill>
                  <a:srgbClr val="333333"/>
                </a:solidFill>
                <a:effectLst/>
              </a:rPr>
              <a:t>Medication:</a:t>
            </a:r>
            <a:endParaRPr lang="en-US" sz="2300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sz="2300" dirty="0">
                <a:solidFill>
                  <a:srgbClr val="333333"/>
                </a:solidFill>
              </a:rPr>
              <a:t>P</a:t>
            </a:r>
            <a:r>
              <a:rPr lang="en-US" sz="2300" b="0" i="0" dirty="0">
                <a:solidFill>
                  <a:srgbClr val="333333"/>
                </a:solidFill>
                <a:effectLst/>
              </a:rPr>
              <a:t>rescription or over-the-counter medication to decrease pain associated with radial nerve palsy.</a:t>
            </a:r>
          </a:p>
          <a:p>
            <a:pPr marL="0" indent="0" algn="l">
              <a:buNone/>
            </a:pPr>
            <a:r>
              <a:rPr lang="en-US" sz="2300" b="1" i="0" dirty="0">
                <a:solidFill>
                  <a:srgbClr val="333333"/>
                </a:solidFill>
                <a:effectLst/>
              </a:rPr>
              <a:t>Physical Therapy</a:t>
            </a:r>
            <a:endParaRPr lang="en-US" sz="2300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sz="2300" b="0" i="0" dirty="0">
                <a:solidFill>
                  <a:srgbClr val="333333"/>
                </a:solidFill>
                <a:effectLst/>
              </a:rPr>
              <a:t>Exercises to strengthen your muscles and increase your range of motion.</a:t>
            </a:r>
          </a:p>
          <a:p>
            <a:pPr marL="0" indent="0" algn="l">
              <a:buNone/>
            </a:pPr>
            <a:r>
              <a:rPr lang="en-US" sz="2300" b="1" i="0" dirty="0">
                <a:solidFill>
                  <a:srgbClr val="333333"/>
                </a:solidFill>
                <a:effectLst/>
              </a:rPr>
              <a:t>Splint or Cast</a:t>
            </a:r>
            <a:endParaRPr lang="en-US" sz="2300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sz="2300" b="0" i="0" dirty="0">
                <a:solidFill>
                  <a:srgbClr val="333333"/>
                </a:solidFill>
                <a:effectLst/>
              </a:rPr>
              <a:t>A splint or cast can support the wrist and hand while the radial nerve heals.</a:t>
            </a:r>
          </a:p>
          <a:p>
            <a:pPr marL="0" indent="0" algn="l">
              <a:buNone/>
            </a:pPr>
            <a:r>
              <a:rPr lang="en-US" sz="2300" b="1" i="0" dirty="0">
                <a:solidFill>
                  <a:srgbClr val="333333"/>
                </a:solidFill>
                <a:effectLst/>
              </a:rPr>
              <a:t>Surgery</a:t>
            </a:r>
            <a:endParaRPr lang="en-US" sz="2300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sz="2300" b="0" i="0" dirty="0">
                <a:solidFill>
                  <a:srgbClr val="333333"/>
                </a:solidFill>
                <a:effectLst/>
              </a:rPr>
              <a:t>In certain cases, surgery to remove a cyst, tumor or broken bone pressing on the nerve or repair the nerve itself.</a:t>
            </a:r>
          </a:p>
          <a:p>
            <a:pPr marL="0" indent="0" algn="l">
              <a:buNone/>
            </a:pPr>
            <a:r>
              <a:rPr lang="en-US" sz="2300" b="1" i="0" dirty="0">
                <a:solidFill>
                  <a:srgbClr val="333333"/>
                </a:solidFill>
                <a:effectLst/>
              </a:rPr>
              <a:t>Transcutaneous Electrical Nerve Stimulation (TENS)</a:t>
            </a:r>
            <a:endParaRPr lang="en-US" sz="2300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sz="2300" b="0" i="0" dirty="0">
                <a:solidFill>
                  <a:srgbClr val="333333"/>
                </a:solidFill>
                <a:effectLst/>
              </a:rPr>
              <a:t>Gentle electric stimulation to the muscles, may also help reduce pain.</a:t>
            </a:r>
          </a:p>
          <a:p>
            <a:pPr marL="0" indent="0" algn="l">
              <a:buNone/>
            </a:pPr>
            <a:r>
              <a:rPr lang="en-US" sz="2300" b="1" i="0" dirty="0">
                <a:solidFill>
                  <a:srgbClr val="333333"/>
                </a:solidFill>
                <a:effectLst/>
              </a:rPr>
              <a:t>Recovery</a:t>
            </a:r>
            <a:endParaRPr lang="en-US" sz="2300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sz="2300" b="0" i="0" dirty="0">
                <a:solidFill>
                  <a:srgbClr val="333333"/>
                </a:solidFill>
                <a:effectLst/>
              </a:rPr>
              <a:t>Recovery time depends on how badly the radial nerve is damaged. It may take </a:t>
            </a:r>
            <a:r>
              <a:rPr lang="en-US" sz="2300" b="1" i="0" dirty="0">
                <a:solidFill>
                  <a:srgbClr val="333333"/>
                </a:solidFill>
                <a:effectLst/>
              </a:rPr>
              <a:t>weeks to months</a:t>
            </a:r>
            <a:r>
              <a:rPr lang="en-US" sz="2300" b="0" i="0" dirty="0">
                <a:solidFill>
                  <a:srgbClr val="333333"/>
                </a:solidFill>
                <a:effectLst/>
              </a:rPr>
              <a:t> for a nerve to heal after treatment.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904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1973E-7442-4416-9B22-515D76551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da-DK" b="1" dirty="0" err="1">
                <a:solidFill>
                  <a:schemeClr val="bg1"/>
                </a:solidFill>
              </a:rPr>
              <a:t>Our</a:t>
            </a:r>
            <a:r>
              <a:rPr lang="da-DK" b="1" dirty="0">
                <a:solidFill>
                  <a:schemeClr val="bg1"/>
                </a:solidFill>
              </a:rPr>
              <a:t> </a:t>
            </a:r>
            <a:r>
              <a:rPr lang="da-DK" b="1" dirty="0" err="1">
                <a:solidFill>
                  <a:schemeClr val="bg1"/>
                </a:solidFill>
              </a:rPr>
              <a:t>Contribution</a:t>
            </a:r>
            <a:r>
              <a:rPr lang="da-DK" b="1" dirty="0">
                <a:solidFill>
                  <a:schemeClr val="bg1"/>
                </a:solidFill>
              </a:rPr>
              <a:t> in </a:t>
            </a:r>
            <a:r>
              <a:rPr lang="da-DK" b="1" dirty="0" err="1">
                <a:solidFill>
                  <a:schemeClr val="bg1"/>
                </a:solidFill>
              </a:rPr>
              <a:t>Conservative</a:t>
            </a:r>
            <a:r>
              <a:rPr lang="da-DK" b="1" dirty="0">
                <a:solidFill>
                  <a:schemeClr val="bg1"/>
                </a:solidFill>
              </a:rPr>
              <a:t> </a:t>
            </a:r>
            <a:r>
              <a:rPr lang="da-DK" b="1" dirty="0" err="1">
                <a:solidFill>
                  <a:schemeClr val="bg1"/>
                </a:solidFill>
              </a:rPr>
              <a:t>Treament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74373AD-7242-44D8-A360-34367644E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868995" cy="3181684"/>
          </a:xfrm>
        </p:spPr>
        <p:txBody>
          <a:bodyPr anchor="t">
            <a:normAutofit/>
          </a:bodyPr>
          <a:lstStyle/>
          <a:p>
            <a:r>
              <a:rPr lang="da-DK" sz="2400" dirty="0" err="1">
                <a:solidFill>
                  <a:schemeClr val="bg1"/>
                </a:solidFill>
              </a:rPr>
              <a:t>Selection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Radialis</a:t>
            </a:r>
            <a:r>
              <a:rPr lang="da-DK" sz="2400" dirty="0">
                <a:solidFill>
                  <a:schemeClr val="bg1"/>
                </a:solidFill>
              </a:rPr>
              <a:t> Finger and </a:t>
            </a:r>
            <a:r>
              <a:rPr lang="da-DK" sz="2400" dirty="0" err="1">
                <a:solidFill>
                  <a:schemeClr val="bg1"/>
                </a:solidFill>
              </a:rPr>
              <a:t>Thumb</a:t>
            </a:r>
            <a:r>
              <a:rPr lang="da-DK" sz="2400" dirty="0">
                <a:solidFill>
                  <a:schemeClr val="bg1"/>
                </a:solidFill>
              </a:rPr>
              <a:t> part</a:t>
            </a:r>
          </a:p>
          <a:p>
            <a:pPr algn="l"/>
            <a:r>
              <a:rPr lang="da-DK" sz="2400" dirty="0" err="1">
                <a:solidFill>
                  <a:schemeClr val="bg1"/>
                </a:solidFill>
              </a:rPr>
              <a:t>Combine</a:t>
            </a:r>
            <a:r>
              <a:rPr lang="da-DK" sz="2400" dirty="0">
                <a:solidFill>
                  <a:schemeClr val="bg1"/>
                </a:solidFill>
              </a:rPr>
              <a:t> with </a:t>
            </a:r>
            <a:r>
              <a:rPr lang="en-US" sz="2400" b="0" i="0" u="none" strike="noStrike" baseline="0" dirty="0">
                <a:solidFill>
                  <a:schemeClr val="bg1"/>
                </a:solidFill>
              </a:rPr>
              <a:t>SELECTION® Wrist orthosis model numbers 35204, 35205 </a:t>
            </a:r>
            <a:r>
              <a:rPr lang="da-DK" sz="2400" b="0" i="0" u="none" strike="noStrike" baseline="0" dirty="0">
                <a:solidFill>
                  <a:schemeClr val="bg1"/>
                </a:solidFill>
              </a:rPr>
              <a:t>and 35209.</a:t>
            </a:r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 err="1">
                <a:solidFill>
                  <a:schemeClr val="bg1"/>
                </a:solidFill>
              </a:rPr>
              <a:t>Why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err="1">
                <a:solidFill>
                  <a:schemeClr val="bg1"/>
                </a:solidFill>
              </a:rPr>
              <a:t>seperate</a:t>
            </a:r>
            <a:r>
              <a:rPr lang="da-DK" sz="2400" dirty="0">
                <a:solidFill>
                  <a:schemeClr val="bg1"/>
                </a:solidFill>
              </a:rPr>
              <a:t> parts:</a:t>
            </a:r>
          </a:p>
          <a:p>
            <a:pPr lvl="1"/>
            <a:r>
              <a:rPr lang="da-DK" sz="2000" dirty="0" err="1">
                <a:solidFill>
                  <a:schemeClr val="bg1"/>
                </a:solidFill>
              </a:rPr>
              <a:t>Positioning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da-DK" sz="2000" dirty="0">
                <a:solidFill>
                  <a:schemeClr val="bg1"/>
                </a:solidFill>
              </a:rPr>
              <a:t>Parts </a:t>
            </a:r>
            <a:r>
              <a:rPr lang="da-DK" sz="2000" dirty="0" err="1">
                <a:solidFill>
                  <a:schemeClr val="bg1"/>
                </a:solidFill>
              </a:rPr>
              <a:t>affected</a:t>
            </a:r>
            <a:endParaRPr lang="da-DK" sz="2000" dirty="0">
              <a:solidFill>
                <a:schemeClr val="bg1"/>
              </a:solidFill>
            </a:endParaRPr>
          </a:p>
          <a:p>
            <a:endParaRPr lang="da-DK" sz="1800" dirty="0"/>
          </a:p>
          <a:p>
            <a:endParaRPr lang="da-DK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6" descr="En bild som visar sitter, bord, mörk, hatt&#10;&#10;Automatiskt genererad beskrivning">
            <a:extLst>
              <a:ext uri="{FF2B5EF4-FFF2-40B4-BE49-F238E27FC236}">
                <a16:creationId xmlns:a16="http://schemas.microsoft.com/office/drawing/2014/main" id="{DDC52BB4-63DD-4901-8950-9BBC71670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6" b="-4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Bildobjekt 10" descr="En bild som visar person, kläder, har på sig, kvinna&#10;&#10;Automatiskt genererad beskrivning">
            <a:extLst>
              <a:ext uri="{FF2B5EF4-FFF2-40B4-BE49-F238E27FC236}">
                <a16:creationId xmlns:a16="http://schemas.microsoft.com/office/drawing/2014/main" id="{C1E53B36-29BD-49FB-8101-5D571D5C4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93" b="-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8" descr="En bild som visar person, person, har på sig, foto&#10;&#10;Automatiskt genererad beskrivning">
            <a:extLst>
              <a:ext uri="{FF2B5EF4-FFF2-40B4-BE49-F238E27FC236}">
                <a16:creationId xmlns:a16="http://schemas.microsoft.com/office/drawing/2014/main" id="{91ADA1A1-DAB7-4EC2-A3C7-A87B8200A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r="53341" b="1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057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707DF9-8D98-45B5-AAD9-8D9CEF58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00" y="1172382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latin typeface="+mn-lt"/>
              </a:rPr>
              <a:t>MCP.4-5</a:t>
            </a:r>
            <a:br>
              <a:rPr lang="en-US" sz="4800" dirty="0"/>
            </a:br>
            <a:r>
              <a:rPr lang="en-US" sz="1800" b="1" dirty="0">
                <a:latin typeface="+mn-lt"/>
              </a:rPr>
              <a:t>Better positioning with the separate 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finger part!</a:t>
            </a:r>
            <a:endParaRPr lang="en-US" sz="4800" b="1" dirty="0">
              <a:latin typeface="+mn-lt"/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B8D8BBA-839C-4ABE-BBCB-FBE8272CA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94" b="2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11" name="Pil: högerböjd 10">
            <a:extLst>
              <a:ext uri="{FF2B5EF4-FFF2-40B4-BE49-F238E27FC236}">
                <a16:creationId xmlns:a16="http://schemas.microsoft.com/office/drawing/2014/main" id="{A5CBB045-F3FA-4CC4-8EE4-FC779720FE33}"/>
              </a:ext>
            </a:extLst>
          </p:cNvPr>
          <p:cNvSpPr/>
          <p:nvPr/>
        </p:nvSpPr>
        <p:spPr>
          <a:xfrm rot="5400000">
            <a:off x="6754149" y="-2440902"/>
            <a:ext cx="4151053" cy="94488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1.0&quot;&gt;&lt;object type=&quot;1&quot; unique_id=&quot;10001&quot;&gt;&lt;object type=&quot;2&quot; unique_id=&quot;10080&quot;&gt;&lt;object type=&quot;3&quot; unique_id=&quot;10081&quot;&gt;&lt;property id=&quot;20148&quot; value=&quot;5&quot;/&gt;&lt;property id=&quot;20300&quot; value=&quot;Slide 1 - &amp;quot;Headlines in Arial 48 pt&amp;quot;&quot;/&gt;&lt;property id=&quot;20307&quot; value=&quot;256&quot;/&gt;&lt;/object&gt;&lt;/object&gt;&lt;object type=&quot;8&quot; unique_id=&quot;10084&quot;&gt;&lt;/object&gt;&lt;/object&gt;&lt;/database&gt;"/>
  <p:tag name="SECTOMILLISECCONVERTED" val="1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IAAAAAAAAAAwAAAAMAAAAA/////wQADwwAAAAAAAAAAAAAIAD///////////////8AAAD////////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80RRxfgywBFgnZkkf9cIdgFAAAAAAADAAAAAwADAAAAAQADAAAAAwD///////8DAAAAAwD///////8DAAQA////////BAAAAAMAEAALAhWvEOa3pEOZYKrufLTzIgUAAAABAAMAAAAAAAMAAAACAAMAAAAAAAMAAAACAAMAAAAAAAMAAAACAA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AAP///////wMAAQEDAAAAAwD///////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M0RRxfgywBFgnZkkf9cIdgDRGF0YQAbAAAABExpbmtlZFNoYXBlRGF0YQAFAAAAAAACTmFtZQAZAAAATGlua2VkU2hhcGVzRGF0YVByb3BlcnR5ABBWZXJzaW9uAAAAAAAJTGFzdFdyaXRlAE9R0GyBAQAAAAEA/////8YAxgAAAAVfaWQAEAAAAAQCFa8Q5rekQ5lgqu58tPMiA0RhdGEAUwAAAAhQcmVzZW50YXRpb25TY2FubmVkRm9yTGlua2VkU2hhcGVzAAECTnVtYmVyRm9ybWF0U2VwYXJhdG9yTW9kZQAKAAAAQXV0b21hdGljAAACTmFtZQAkAAAATGlua2VkU2hhcGVQcmVzZW50YXRpb25TZXR0aW5nc0RhdGEAEFZlcnNpb24AAAAAAAlMYXN0V3JpdGUAuFHQbI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7a2322-5b18-4f8d-a749-d56f5017a846" xsi:nil="true"/>
    <lcf76f155ced4ddcb4097134ff3c332f xmlns="05f79402-df3c-4849-ae3a-885c9ccc03c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2B668573370346A5E523B274AE9324" ma:contentTypeVersion="16" ma:contentTypeDescription="Create a new document." ma:contentTypeScope="" ma:versionID="b5fe06afcd17daa61cb7a3d8a433122c">
  <xsd:schema xmlns:xsd="http://www.w3.org/2001/XMLSchema" xmlns:xs="http://www.w3.org/2001/XMLSchema" xmlns:p="http://schemas.microsoft.com/office/2006/metadata/properties" xmlns:ns2="05f79402-df3c-4849-ae3a-885c9ccc03cb" xmlns:ns3="8b7a2322-5b18-4f8d-a749-d56f5017a846" targetNamespace="http://schemas.microsoft.com/office/2006/metadata/properties" ma:root="true" ma:fieldsID="57c17f0cc44b37599ac863c9cce53e74" ns2:_="" ns3:_="">
    <xsd:import namespace="05f79402-df3c-4849-ae3a-885c9ccc03cb"/>
    <xsd:import namespace="8b7a2322-5b18-4f8d-a749-d56f5017a8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79402-df3c-4849-ae3a-885c9ccc03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8a3c3c8-651b-4e41-9944-39ad41ec5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a2322-5b18-4f8d-a749-d56f5017a84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3e645e1-882c-4451-b800-42a2becd7e6f}" ma:internalName="TaxCatchAll" ma:showField="CatchAllData" ma:web="8b7a2322-5b18-4f8d-a749-d56f5017a8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C14862-0C23-41CD-B8A2-A73E5B3992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960D1B-5496-4F12-81C3-384F1E35D460}">
  <ds:schemaRefs>
    <ds:schemaRef ds:uri="http://schemas.microsoft.com/office/2006/metadata/properties"/>
    <ds:schemaRef ds:uri="http://schemas.microsoft.com/office/infopath/2007/PartnerControls"/>
    <ds:schemaRef ds:uri="8b7a2322-5b18-4f8d-a749-d56f5017a846"/>
    <ds:schemaRef ds:uri="05f79402-df3c-4849-ae3a-885c9ccc03cb"/>
  </ds:schemaRefs>
</ds:datastoreItem>
</file>

<file path=customXml/itemProps3.xml><?xml version="1.0" encoding="utf-8"?>
<ds:datastoreItem xmlns:ds="http://schemas.openxmlformats.org/officeDocument/2006/customXml" ds:itemID="{B487E09A-D419-47CB-A9F9-0B2F51D974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f79402-df3c-4849-ae3a-885c9ccc03cb"/>
    <ds:schemaRef ds:uri="8b7a2322-5b18-4f8d-a749-d56f5017a8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526</Words>
  <Application>Microsoft Office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ALLARD  SELECTION  Multi Open &amp; Radialis</vt:lpstr>
      <vt:lpstr>SELECTION RANGE!</vt:lpstr>
      <vt:lpstr>TIPS</vt:lpstr>
      <vt:lpstr>FEATURES SELECTION</vt:lpstr>
      <vt:lpstr>What is Radial Nerve Palsy?</vt:lpstr>
      <vt:lpstr>Muscles that are affected?</vt:lpstr>
      <vt:lpstr>TREATMENT &amp; RECOVERY</vt:lpstr>
      <vt:lpstr>Our Contribution in Conservative Treament</vt:lpstr>
      <vt:lpstr>MCP.4-5 Better positioning with the separate  finger part!</vt:lpstr>
      <vt:lpstr>SELECTION RADIALIS FINGER Art:35217 </vt:lpstr>
      <vt:lpstr>SELECTION RADIALIS THUMB Art:35216</vt:lpstr>
      <vt:lpstr>SELECTION MULTI OPEN ART. No 35209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ALLARD  SELECTION Multi Open &amp; Radialis</dc:title>
  <dc:creator>Marie Vergo Rise</dc:creator>
  <cp:lastModifiedBy>Hannah Peary</cp:lastModifiedBy>
  <cp:revision>10</cp:revision>
  <dcterms:created xsi:type="dcterms:W3CDTF">2021-01-12T10:50:34Z</dcterms:created>
  <dcterms:modified xsi:type="dcterms:W3CDTF">2022-08-26T02:47:16Z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0x010100372B668573370346A5E523B274AE9324</vt:lpwstr>
  </property>
  <property fmtid="{D5CDD505-2E9C-101B-9397-08002B2CF9AE}" pid="3" name="MediaServiceImageTags">
    <vt:lpwstr/>
  </property>
</Properties>
</file>